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77" r:id="rId2"/>
    <p:sldId id="279" r:id="rId3"/>
    <p:sldId id="284" r:id="rId4"/>
    <p:sldId id="285" r:id="rId5"/>
    <p:sldId id="286" r:id="rId6"/>
    <p:sldId id="290" r:id="rId7"/>
    <p:sldId id="291" r:id="rId8"/>
    <p:sldId id="311" r:id="rId9"/>
    <p:sldId id="312" r:id="rId10"/>
    <p:sldId id="292" r:id="rId11"/>
    <p:sldId id="293" r:id="rId12"/>
    <p:sldId id="294" r:id="rId13"/>
    <p:sldId id="295" r:id="rId14"/>
    <p:sldId id="296" r:id="rId15"/>
    <p:sldId id="297" r:id="rId16"/>
    <p:sldId id="303" r:id="rId17"/>
    <p:sldId id="304" r:id="rId18"/>
    <p:sldId id="313" r:id="rId19"/>
    <p:sldId id="314" r:id="rId20"/>
    <p:sldId id="305" r:id="rId21"/>
    <p:sldId id="306" r:id="rId22"/>
    <p:sldId id="307" r:id="rId23"/>
    <p:sldId id="308" r:id="rId24"/>
    <p:sldId id="309" r:id="rId25"/>
    <p:sldId id="310" r:id="rId26"/>
  </p:sldIdLst>
  <p:sldSz cx="12192000" cy="6858000"/>
  <p:notesSz cx="6858000" cy="9144000"/>
  <p:embeddedFontLst>
    <p:embeddedFont>
      <p:font typeface="맑은 고딕" panose="020B0503020000020004" pitchFamily="34" charset="-127"/>
      <p:regular r:id="rId28"/>
      <p:bold r:id="rId29"/>
    </p:embeddedFont>
    <p:embeddedFont>
      <p:font typeface="국립박물관문화재단클래식 Bold" panose="02020603020101020101" pitchFamily="18" charset="-127"/>
      <p:regular r:id="rId30"/>
    </p:embeddedFont>
    <p:embeddedFont>
      <p:font typeface="ONE 모바일고딕 Title" pitchFamily="2" charset="-127"/>
      <p:regular r:id="rId31"/>
    </p:embeddedFont>
    <p:embeddedFont>
      <p:font typeface="ONE Mobile Title" pitchFamily="2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85AE"/>
    <a:srgbClr val="92AEE2"/>
    <a:srgbClr val="364E6F"/>
    <a:srgbClr val="243653"/>
    <a:srgbClr val="06152C"/>
    <a:srgbClr val="FFFFFF"/>
    <a:srgbClr val="8BACE8"/>
    <a:srgbClr val="F3F8FF"/>
    <a:srgbClr val="BDCFF0"/>
    <a:srgbClr val="506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5" autoAdjust="0"/>
    <p:restoredTop sz="94817" autoAdjust="0"/>
  </p:normalViewPr>
  <p:slideViewPr>
    <p:cSldViewPr snapToGrid="0">
      <p:cViewPr>
        <p:scale>
          <a:sx n="127" d="100"/>
          <a:sy n="127" d="100"/>
        </p:scale>
        <p:origin x="72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41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3T02:29:04.8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1 117,'37'0,"-6"0,-24 0,4 0,9-1,-5-2,6 1,-8 1,3 1,-2 0,4 0,-1 0,-2 0,2 0,-3 0,0-4,4 3,-3-2,2 3,-2 0,0 0,3-3,-3 2,2-4,-3 3,0-4,1 2,0-2,2 4,-2 1,2 1,-2 0,1 0,0 0,1 0,0 0,-2 0,0 0,0 0,3 0,-3 0,2 0,-1-4,2 1,0-2,-4 1,5 0,-7 1,6-1,-1 3,-4-3,8 1,-9-1,5 0,0 0,-4-1,4 3,-2-2,1 2,0-1,-1 2,0-2,1 2,-2-2,4 2,-3 1,2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3T02:29:38.1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33,'40'0,"-6"0,-27 0,4 0,9-3,-5 2,7-2,-8 2,0 0,2 1,0 0,-1 0,1 0,-2 0,4 0,-3 0,1 0,-1 0,-1 0,5 0,-4 0,2 0,-3 0,4 0,-3 0,2 0,0 0,-2 0,2-2,-3 0,2 0,-1 0,0 2,0-2,1 0,0 0,0 0,-1 2,0 0,2-3,-2 2,1-2,2 3,-5 0,6 0,-4 0,-1 0,7 0,-10 0,9 0,-8 0,6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3T02:32:34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69,'41'0,"-6"0,-20 0,0-2,3 0,0-1,-1-1,1 2,2-3,1 1,-1 0,-1-1,-2 3,1-1,-1 1,1-1,-2 1,-2 2,4-1,-4 1,6 0,-6 0,3 0,1-3,-1 1,0-2,-3 1,1-2,0 2,3-1,-1 4,-1 0,2 0,-5 0,3 0,1 0,-3 0,3 0,1 0,-5 0,8 0,-9 0,5 0,0 0,-5 0,7 0,-3 0,5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3T02:32:40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94,'41'0,"-7"0,-27 0,4 0,14-7,-8 5,10-8,-12 8,-2-1,6-2,-5 4,3-3,2 0,-5 0,5-1,-1 0,-4 3,5-1,-4 2,0 1,2 0,-1 0,1 0,2-2,1 0,0-1,0 1,1 1,0 1,0 0,-1 0,-1-2,-2 0,1-1,-1 1,0 2,0 0,-1 0,-1 0,4 0,-3 0,3 0,-5 0,5 0,-5-1,5-1,-5 0,-1 0,8-2,-7 3,4-3,-4 4,0 0,3 0,-2 0,2 0,-2 0,3 0,-2 0,3 0,-5 0,2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3T02:34:42.3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2,'43'4,"-6"-2,-26-2,-2 0,10 0,-5 0,6 0,-2 0,-7 0,9 0,-5 0,0 0,6 0,-9 0,6 0,-3 0,-1 0,8 0,-6 0,3 0,-4 0,-1 0,7 0,-6 0,6 0,-8 0,5 0,-4 0,6 0,-6 0,0 0,5 0,-5 0,5 0,-4 0,0 0,1 0,3-3,-4 2,2-2,0 3,-5 0,7 0,-1 0,-4 0,9 0,-11 0,6 0,0 0,-4 0,6 0,-5 0,0 0,4 0,-5 0,4 0,-2 0,-2 0,4 0,0 0,-3 0,3 0,-4 0,4 0,-5 0,5 0,-7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3T02:34:56.3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1,'53'0,"-11"0,-24 0,-5 0,4 0,-2 0,2 0,-1 1,-2 1,1 0,3 0,-5-2,9 0,-11 0,7 0,-1 0,-4 0,8 0,-8 0,2 0,3 0,-6 0,7 0,-2 0,-5 0,8 0,-8 2,5 0,0 0,-4 0,7-2,-7 0,5 0,-3 0,0 0,2 0,-1 0,-2 0,5 0,-5 0,4 0,-2 0,-1 0,0 0,2 0,-2 0,5 0,-8 0,5 0,-5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AFA4-105B-437B-B1EA-D086FBF791D9}" type="datetimeFigureOut">
              <a:rPr lang="ko-KR" altLang="en-US" smtClean="0"/>
              <a:t>2025. 1. 13.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2C556-D4E5-454A-BB24-6E506DD2B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p, </a:t>
            </a:r>
            <a:r>
              <a:rPr kumimoji="1" lang="en-US" altLang="ko-KR" dirty="0"/>
              <a:t>q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n</a:t>
            </a:r>
            <a:r>
              <a:rPr kumimoji="1" lang="ko-KR" altLang="en-US" dirty="0"/>
              <a:t>차원 벡터일때의 공식들</a:t>
            </a:r>
            <a:endParaRPr kumimoji="1" lang="en-US" altLang="ko-KR" dirty="0"/>
          </a:p>
          <a:p>
            <a:r>
              <a:rPr kumimoji="1" lang="en-US" altLang="ko-Kore-KR" dirty="0"/>
              <a:t>L2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정규화하여</a:t>
            </a:r>
            <a:r>
              <a:rPr kumimoji="1" lang="ko-KR" altLang="en-US" dirty="0"/>
              <a:t> 벡터의 크기를 일정하게 만드는 작업</a:t>
            </a:r>
            <a:endParaRPr kumimoji="1" lang="en-US" altLang="ko-KR" dirty="0"/>
          </a:p>
          <a:p>
            <a:r>
              <a:rPr kumimoji="1" lang="ko-KR" altLang="en-US" dirty="0"/>
              <a:t>유클리드는 두 벡터 사이의 절대적 거리</a:t>
            </a:r>
            <a:r>
              <a:rPr kumimoji="1" lang="en-US" altLang="ko-KR" dirty="0"/>
              <a:t>(</a:t>
            </a:r>
            <a:r>
              <a:rPr kumimoji="1" lang="ko-KR" altLang="en-US" dirty="0"/>
              <a:t>작을수록 비슷한 이미지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코사인은 </a:t>
            </a:r>
            <a:r>
              <a:rPr kumimoji="1" lang="ko-KR" altLang="en-US" dirty="0" err="1"/>
              <a:t>바향적</a:t>
            </a:r>
            <a:r>
              <a:rPr kumimoji="1" lang="ko-KR" altLang="en-US" dirty="0"/>
              <a:t> 유사성</a:t>
            </a:r>
            <a:r>
              <a:rPr kumimoji="1" lang="en-US" altLang="ko-KR" dirty="0"/>
              <a:t>(1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가까울수록 비슷함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5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Receiver Operating Characteristic Curve</a:t>
            </a:r>
          </a:p>
          <a:p>
            <a:r>
              <a:rPr kumimoji="1" lang="en-US" altLang="ko-Kore-KR" dirty="0"/>
              <a:t>Y</a:t>
            </a:r>
            <a:r>
              <a:rPr kumimoji="1" lang="ko-KR" altLang="en-US" dirty="0"/>
              <a:t>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재현율</a:t>
            </a:r>
            <a:r>
              <a:rPr kumimoji="1" lang="en-US" altLang="ko-KR" dirty="0"/>
              <a:t>(Positive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얼마나 잘 예측하는지</a:t>
            </a:r>
            <a:r>
              <a:rPr kumimoji="1" lang="en-US" altLang="ko-KR" dirty="0"/>
              <a:t>). X</a:t>
            </a:r>
            <a:r>
              <a:rPr kumimoji="1" lang="ko-KR" altLang="en-US" dirty="0"/>
              <a:t>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Negative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잘못 예측해서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로 판단한 비율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8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21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019CD37-22E1-E12B-BB57-7442B9A63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358" y="2132338"/>
            <a:ext cx="1894393" cy="19004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1E5BBF3-4ACD-7AF6-CA84-EBC2D9E7E2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9510" y="-836849"/>
            <a:ext cx="14860619" cy="14908249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8E5FD23-3739-BCAA-A701-54D8945F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19253" y="-3292376"/>
            <a:ext cx="19669874" cy="19732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9E239-33B8-0FDD-5EC6-3095E46B59BB}"/>
              </a:ext>
            </a:extLst>
          </p:cNvPr>
          <p:cNvSpPr txBox="1"/>
          <p:nvPr userDrawn="1"/>
        </p:nvSpPr>
        <p:spPr>
          <a:xfrm>
            <a:off x="8849361" y="325554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59321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C793A172-359E-689E-CF57-03276C534A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000" y="-6746923"/>
            <a:ext cx="15577389" cy="15627317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DDADC58-794E-1B54-307D-A5461421E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4132" y="3773546"/>
            <a:ext cx="2198725" cy="220577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A466F979-32A0-B884-E3B4-CC083702B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10978" y="-1155700"/>
            <a:ext cx="13862070" cy="1390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B95EE-F779-A203-816D-3140F5640FF6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2487261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8778A33-4621-1259-F4CC-EB5DE3C38E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0700" y="-4150406"/>
            <a:ext cx="13752577" cy="1379665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41EE63A-34D8-641A-280D-1853F89B1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3326" y="4657724"/>
            <a:ext cx="2131923" cy="2138757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D84810C-F004-71AC-23B7-071123F1F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8898" y="-792480"/>
            <a:ext cx="3527338" cy="353864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662B89A2-981C-8FC0-14F1-7CD4FAD312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42329" y="380998"/>
            <a:ext cx="9071078" cy="9100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2909151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56D54F72-2F50-51FA-AE04-45F9A8A04D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3062" y="-203202"/>
            <a:ext cx="4193333" cy="420677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DE8F89-C7FA-8C73-8D79-5510944753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0500" y="-2300922"/>
            <a:ext cx="16128843" cy="16180539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2AE3A1D2-50C6-68CA-8D54-EF8432F57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743357" y="-1967565"/>
            <a:ext cx="10422262" cy="10455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60899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364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85B7B4DF-3BBC-44D3-38BA-2C0289543E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1537384" y="1885695"/>
            <a:ext cx="6643924" cy="653132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62D8915B-CA97-0BFB-3DDF-EA6545CDE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699" y="3524315"/>
            <a:ext cx="2553696" cy="251041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C05F618A-49DA-260C-2236-095D00E1D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7552" y="3821016"/>
            <a:ext cx="778964" cy="76576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69B0AC2-5660-CB8A-86BF-B8DB7525C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5726" y="-4714786"/>
            <a:ext cx="9947707" cy="977910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25D9126-275D-2688-4DEA-35B7BDEAC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9806" y="1787383"/>
            <a:ext cx="1375411" cy="13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rgbClr val="364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DD23B0-244B-009C-DC98-71CE37AEDD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179679" y="4663175"/>
            <a:ext cx="1630864" cy="160322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C67FE297-EB60-7BDF-EC60-807F529E64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780761" y="-3057030"/>
            <a:ext cx="9999770" cy="98302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C1AAF79-34F1-1123-5C94-8B32CBD8C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89529" y="-736153"/>
            <a:ext cx="2575495" cy="253184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05B7FA-53AC-A6CF-5665-14417143C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23261" y="918241"/>
            <a:ext cx="641470" cy="63059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46BAB2B-6CBA-C550-D8D0-E6792C45F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2410633" y="1176292"/>
            <a:ext cx="6643924" cy="65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B3B18B91-3C7A-4094-FEDF-9F3C1DFF5F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485334" y="-4038165"/>
            <a:ext cx="21263545" cy="2132627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61A8BFF-8982-CA51-DFAC-9111F0DFE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864" y="-1412683"/>
            <a:ext cx="16090272" cy="16137738"/>
          </a:xfrm>
          <a:prstGeom prst="rect">
            <a:avLst/>
          </a:prstGeom>
        </p:spPr>
      </p:pic>
      <p:pic>
        <p:nvPicPr>
          <p:cNvPr id="6" name="그림 5" descr="우주, 천체, 어둠, 달이(가) 표시된 사진&#10;&#10;자동 생성된 설명">
            <a:extLst>
              <a:ext uri="{FF2B5EF4-FFF2-40B4-BE49-F238E27FC236}">
                <a16:creationId xmlns:a16="http://schemas.microsoft.com/office/drawing/2014/main" id="{C4CF3B95-29F4-222D-07D1-B0D46EB8B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460" y="2016476"/>
            <a:ext cx="2132191" cy="2132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9E239-33B8-0FDD-5EC6-3095E46B59BB}"/>
              </a:ext>
            </a:extLst>
          </p:cNvPr>
          <p:cNvSpPr txBox="1"/>
          <p:nvPr userDrawn="1"/>
        </p:nvSpPr>
        <p:spPr>
          <a:xfrm>
            <a:off x="8849361" y="325554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18603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래픽 23">
            <a:extLst>
              <a:ext uri="{FF2B5EF4-FFF2-40B4-BE49-F238E27FC236}">
                <a16:creationId xmlns:a16="http://schemas.microsoft.com/office/drawing/2014/main" id="{FE258480-D6F5-13DF-5E5F-9B0C12F03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52759" y="-1752599"/>
            <a:ext cx="15087700" cy="1513221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307B09F-6CA6-6F83-9E3D-303451FDD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5644" y="-7376867"/>
            <a:ext cx="16970529" cy="17020593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DE3FDC48-EF1D-BC09-EDF3-C0DD8ED8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3017" y="3690605"/>
            <a:ext cx="2371700" cy="2378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B95EE-F779-A203-816D-3140F5640FF6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94733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래픽 31">
            <a:extLst>
              <a:ext uri="{FF2B5EF4-FFF2-40B4-BE49-F238E27FC236}">
                <a16:creationId xmlns:a16="http://schemas.microsoft.com/office/drawing/2014/main" id="{141657C8-906E-5370-5BBA-7C7A5506E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485" y="-4708901"/>
            <a:ext cx="14960654" cy="15004787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9BE861D4-238A-CEE0-7004-6899E01E6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85269" y="0"/>
            <a:ext cx="9894950" cy="9924141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9F61AE8B-5C04-1089-3DA0-6A0EEBA26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42146" y="-932373"/>
            <a:ext cx="3835294" cy="384660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871D67D-8DD0-E38F-1726-A192975A1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7707" y="4578674"/>
            <a:ext cx="2307697" cy="2314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537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DDDDF69D-C31A-D6BB-13BD-E179A5448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5753" y="-2924653"/>
            <a:ext cx="17469602" cy="1752113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3C9DC47-5074-8903-81F3-FDF7065F7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4793" y="-399156"/>
            <a:ext cx="4590081" cy="4603622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BE861D4-238A-CEE0-7004-6899E01E6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49451" y="-2400300"/>
            <a:ext cx="11345451" cy="1137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bg>
      <p:bgPr>
        <a:solidFill>
          <a:srgbClr val="F3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07C10DC-0E1E-917C-FAB0-859DF47D59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9807" y="1704299"/>
            <a:ext cx="1479134" cy="147913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7D788E-39D2-592F-E9C3-495A46AB5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511" y="-5553777"/>
            <a:ext cx="11006574" cy="1100657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BA80CE-B3C2-6D34-FBEB-9B1E73B55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64335" y="1564196"/>
            <a:ext cx="7311720" cy="731172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C274135B-1A67-26ED-1567-8AE0320B0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4751" y="3321604"/>
            <a:ext cx="2813050" cy="281305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D550D9E-82FC-F0AD-39D9-D9B48F32F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7392" y="3760746"/>
            <a:ext cx="856186" cy="8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5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bg>
      <p:bgPr>
        <a:solidFill>
          <a:srgbClr val="F3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5D1F52EF-1282-2D31-CB78-3720D51C8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1211" y="4572000"/>
            <a:ext cx="1809750" cy="18097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A9AB14F-F7D6-DDC2-0E68-9071E2C70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314" y="-3539870"/>
            <a:ext cx="10982069" cy="10982069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E675B2C-0EE6-94DD-2828-F94574D8E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00" y="887405"/>
            <a:ext cx="702635" cy="70263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3B10FD9-8029-6505-A516-A83C25137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0" y="-861747"/>
            <a:ext cx="2825009" cy="282500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CFF086C-EB5B-EFCF-A46D-09020F19EA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253332" y="829732"/>
            <a:ext cx="7335523" cy="73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7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12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57" r:id="rId3"/>
    <p:sldLayoutId id="2147483656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9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.xml"/><Relationship Id="rId5" Type="http://schemas.openxmlformats.org/officeDocument/2006/relationships/image" Target="../media/image33.png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6.xml"/><Relationship Id="rId5" Type="http://schemas.openxmlformats.org/officeDocument/2006/relationships/image" Target="../media/image37.png"/><Relationship Id="rId4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98EFE-E2F9-9911-F620-2BB9C9A4C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C76CEBA5-AC4F-7861-33EC-9302F9B1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1072" y="117805"/>
            <a:ext cx="2006963" cy="717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A7FD9B-1771-27D9-A78D-61326D8C1487}"/>
              </a:ext>
            </a:extLst>
          </p:cNvPr>
          <p:cNvSpPr txBox="1"/>
          <p:nvPr/>
        </p:nvSpPr>
        <p:spPr>
          <a:xfrm>
            <a:off x="680919" y="1038813"/>
            <a:ext cx="91329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4000" dirty="0">
                <a:solidFill>
                  <a:srgbClr val="243653"/>
                </a:solidFill>
                <a:latin typeface="ONE Mobile Title" pitchFamily="2" charset="-127"/>
                <a:ea typeface="ONE Mobile Title" pitchFamily="2" charset="-127"/>
              </a:rPr>
              <a:t>A Benchmark of Facial Recognition Pipelines and Co-Usability Performances of Modules</a:t>
            </a:r>
            <a:endParaRPr lang="ko-KR" altLang="en-US" sz="4000" dirty="0">
              <a:solidFill>
                <a:srgbClr val="243653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97AA3-D2BC-FFE8-95F3-39B3D5F0EEA2}"/>
              </a:ext>
            </a:extLst>
          </p:cNvPr>
          <p:cNvSpPr txBox="1"/>
          <p:nvPr/>
        </p:nvSpPr>
        <p:spPr>
          <a:xfrm>
            <a:off x="7479352" y="6103169"/>
            <a:ext cx="44082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소프트웨어공학과 손준서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61291-55CB-39C5-EA57-8774F59DEF98}"/>
              </a:ext>
            </a:extLst>
          </p:cNvPr>
          <p:cNvSpPr txBox="1"/>
          <p:nvPr/>
        </p:nvSpPr>
        <p:spPr>
          <a:xfrm>
            <a:off x="680919" y="3213955"/>
            <a:ext cx="7220896" cy="13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00"/>
              </a:lnSpc>
              <a:spcAft>
                <a:spcPts val="450"/>
              </a:spcAft>
            </a:pPr>
            <a:r>
              <a:rPr lang="ko-KR" altLang="en-US" sz="2000" dirty="0">
                <a:solidFill>
                  <a:srgbClr val="6785AE"/>
                </a:solidFill>
                <a:latin typeface="ONE Mobile Title" pitchFamily="2" charset="-127"/>
                <a:ea typeface="ONE Mobile Title" pitchFamily="2" charset="-127"/>
              </a:rPr>
              <a:t>저자</a:t>
            </a:r>
            <a:r>
              <a:rPr lang="en-US" altLang="ko-KR" sz="2000" dirty="0">
                <a:solidFill>
                  <a:srgbClr val="6785AE"/>
                </a:solidFill>
                <a:latin typeface="ONE Mobile Title" pitchFamily="2" charset="-127"/>
                <a:ea typeface="ONE Mobile Title" pitchFamily="2" charset="-127"/>
              </a:rPr>
              <a:t>:</a:t>
            </a:r>
            <a:r>
              <a:rPr lang="ko-KR" altLang="en-US" sz="2000" dirty="0">
                <a:solidFill>
                  <a:srgbClr val="6785AE"/>
                </a:solidFill>
                <a:latin typeface="ONE Mobile Title" pitchFamily="2" charset="-127"/>
                <a:ea typeface="ONE Mobile Title" pitchFamily="2" charset="-127"/>
              </a:rPr>
              <a:t> </a:t>
            </a:r>
            <a:r>
              <a:rPr lang="en" altLang="ko-KR" sz="2000" dirty="0" err="1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Şefik</a:t>
            </a:r>
            <a:r>
              <a:rPr lang="en" altLang="ko-KR" sz="2000" dirty="0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 </a:t>
            </a:r>
            <a:r>
              <a:rPr lang="en" altLang="ko-KR" sz="2000" dirty="0" err="1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İlkin</a:t>
            </a:r>
            <a:r>
              <a:rPr lang="en" altLang="ko-KR" sz="2000" dirty="0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 </a:t>
            </a:r>
            <a:r>
              <a:rPr lang="en" altLang="ko-KR" sz="2000" dirty="0" err="1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Serengil</a:t>
            </a:r>
            <a:r>
              <a:rPr lang="en" altLang="ko-KR" sz="2000" dirty="0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, Alper </a:t>
            </a:r>
            <a:r>
              <a:rPr lang="en" altLang="ko-KR" sz="2000" dirty="0" err="1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Özpınar</a:t>
            </a:r>
            <a:endParaRPr lang="en" altLang="ko-KR" sz="2000" dirty="0">
              <a:solidFill>
                <a:srgbClr val="8BACE8"/>
              </a:solidFill>
              <a:effectLst/>
              <a:latin typeface="ONE Mobile Title" pitchFamily="2" charset="-127"/>
              <a:ea typeface="ONE Mobile Title" pitchFamily="2" charset="-127"/>
            </a:endParaRPr>
          </a:p>
          <a:p>
            <a:pPr algn="l">
              <a:lnSpc>
                <a:spcPts val="1500"/>
              </a:lnSpc>
              <a:spcAft>
                <a:spcPts val="450"/>
              </a:spcAft>
            </a:pPr>
            <a:endParaRPr lang="en-US" altLang="ko-KR" sz="2000" dirty="0">
              <a:solidFill>
                <a:srgbClr val="6785AE"/>
              </a:solidFill>
              <a:effectLst/>
              <a:latin typeface="ONE Mobile Title" pitchFamily="2" charset="-127"/>
              <a:ea typeface="ONE Mobile Title" pitchFamily="2" charset="-127"/>
            </a:endParaRPr>
          </a:p>
          <a:p>
            <a:pPr algn="l">
              <a:lnSpc>
                <a:spcPts val="1500"/>
              </a:lnSpc>
              <a:spcAft>
                <a:spcPts val="450"/>
              </a:spcAft>
            </a:pPr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itchFamily="2" charset="-127"/>
                <a:ea typeface="ONE Mobile Title" pitchFamily="2" charset="-127"/>
              </a:rPr>
              <a:t>저널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itchFamily="2" charset="-127"/>
                <a:ea typeface="ONE Mobile Title" pitchFamily="2" charset="-127"/>
              </a:rPr>
              <a:t>:</a:t>
            </a:r>
            <a:r>
              <a:rPr lang="ko-KR" altLang="en-US" sz="2000" b="1" dirty="0">
                <a:solidFill>
                  <a:srgbClr val="6785AE"/>
                </a:solidFill>
                <a:effectLst/>
                <a:latin typeface="ONE Mobile Title" pitchFamily="2" charset="-127"/>
                <a:ea typeface="ONE Mobile Title" pitchFamily="2" charset="-127"/>
              </a:rPr>
              <a:t> </a:t>
            </a:r>
            <a:r>
              <a:rPr lang="en" altLang="ko-KR" sz="2000" b="0" i="0" dirty="0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Bil. </a:t>
            </a:r>
            <a:r>
              <a:rPr lang="en" altLang="ko-KR" sz="2000" b="0" i="0" dirty="0" err="1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Teknol</a:t>
            </a:r>
            <a:r>
              <a:rPr lang="en" altLang="ko-KR" sz="2000" b="0" i="0" dirty="0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. </a:t>
            </a:r>
            <a:r>
              <a:rPr lang="en" altLang="ko-KR" sz="2000" b="0" i="0" dirty="0" err="1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Derg</a:t>
            </a:r>
            <a:r>
              <a:rPr lang="en" altLang="ko-KR" sz="2000" b="0" i="0" dirty="0">
                <a:solidFill>
                  <a:srgbClr val="8BACE8"/>
                </a:solidFill>
                <a:effectLst/>
                <a:latin typeface="ONE Mobile Title" pitchFamily="2" charset="-127"/>
                <a:ea typeface="ONE Mobile Title" pitchFamily="2" charset="-127"/>
              </a:rPr>
              <a:t>.</a:t>
            </a:r>
          </a:p>
          <a:p>
            <a:pPr algn="l">
              <a:lnSpc>
                <a:spcPts val="1500"/>
              </a:lnSpc>
              <a:spcAft>
                <a:spcPts val="450"/>
              </a:spcAft>
            </a:pPr>
            <a:endParaRPr lang="en-US" altLang="ko-KR" sz="2000" dirty="0">
              <a:solidFill>
                <a:srgbClr val="6785AE"/>
              </a:solidFill>
              <a:latin typeface="ONE Mobile Title" pitchFamily="2" charset="-127"/>
              <a:ea typeface="ONE Mobile Title" pitchFamily="2" charset="-127"/>
            </a:endParaRPr>
          </a:p>
          <a:p>
            <a:pPr algn="l">
              <a:lnSpc>
                <a:spcPts val="1500"/>
              </a:lnSpc>
              <a:spcAft>
                <a:spcPts val="450"/>
              </a:spcAft>
            </a:pPr>
            <a:r>
              <a:rPr lang="ko-KR" altLang="en-US" sz="2000" dirty="0">
                <a:solidFill>
                  <a:srgbClr val="6785AE"/>
                </a:solidFill>
                <a:latin typeface="ONE Mobile Title" pitchFamily="2" charset="-127"/>
                <a:ea typeface="ONE Mobile Title" pitchFamily="2" charset="-127"/>
              </a:rPr>
              <a:t>게재 년도</a:t>
            </a:r>
            <a:r>
              <a:rPr lang="en-US" altLang="ko-KR" sz="2000" dirty="0">
                <a:solidFill>
                  <a:srgbClr val="6785AE"/>
                </a:solidFill>
                <a:latin typeface="ONE Mobile Title" pitchFamily="2" charset="-127"/>
                <a:ea typeface="ONE Mobile Title" pitchFamily="2" charset="-127"/>
              </a:rPr>
              <a:t>:</a:t>
            </a:r>
            <a:r>
              <a:rPr lang="ko-KR" altLang="en-US" sz="2000" dirty="0">
                <a:solidFill>
                  <a:srgbClr val="6785AE"/>
                </a:solidFill>
                <a:latin typeface="ONE Mobile Title" pitchFamily="2" charset="-127"/>
                <a:ea typeface="ONE Mobile Title" pitchFamily="2" charset="-127"/>
              </a:rPr>
              <a:t> </a:t>
            </a:r>
            <a:r>
              <a:rPr lang="en-US" altLang="ko-KR" sz="2000" dirty="0">
                <a:solidFill>
                  <a:srgbClr val="8BACE8"/>
                </a:solidFill>
                <a:latin typeface="ONE Mobile Title" pitchFamily="2" charset="-127"/>
                <a:ea typeface="ONE Mobile Title" pitchFamily="2" charset="-127"/>
              </a:rPr>
              <a:t>2024</a:t>
            </a:r>
            <a:r>
              <a:rPr lang="ko-KR" altLang="en-US" sz="2000" dirty="0">
                <a:solidFill>
                  <a:srgbClr val="8BACE8"/>
                </a:solidFill>
                <a:latin typeface="ONE Mobile Title" pitchFamily="2" charset="-127"/>
                <a:ea typeface="ONE Mobile Title" pitchFamily="2" charset="-127"/>
              </a:rPr>
              <a:t>년</a:t>
            </a:r>
            <a:endParaRPr lang="en" altLang="ko-KR" sz="2000" b="0" i="0" dirty="0">
              <a:solidFill>
                <a:srgbClr val="8BACE8"/>
              </a:solidFill>
              <a:effectLst/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05479-A224-6522-90ED-06834370494F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2025.1.10</a:t>
            </a:r>
            <a:endParaRPr lang="ko-KR" altLang="en-US" sz="17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2" name="슬라이드 번호 개체 틀 18">
            <a:extLst>
              <a:ext uri="{FF2B5EF4-FFF2-40B4-BE49-F238E27FC236}">
                <a16:creationId xmlns:a16="http://schemas.microsoft.com/office/drawing/2014/main" id="{CE8AD493-8A1C-D7DF-FBA8-D28E506C0455}"/>
              </a:ext>
            </a:extLst>
          </p:cNvPr>
          <p:cNvSpPr txBox="1">
            <a:spLocks/>
          </p:cNvSpPr>
          <p:nvPr/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418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4236-72F8-38E4-9436-3F7D7B80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577F95-8AE7-E3C3-5726-8F9CB5CBE4AA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3.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Pipeline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B4953F9B-1B2B-3B8C-5432-6A190AEFAED2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C3CBD-8CAC-7BD6-C9B5-FC8BE4E2F7DC}"/>
              </a:ext>
            </a:extLst>
          </p:cNvPr>
          <p:cNvSpPr txBox="1"/>
          <p:nvPr/>
        </p:nvSpPr>
        <p:spPr>
          <a:xfrm>
            <a:off x="1046011" y="1332510"/>
            <a:ext cx="771190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3.2.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Resizing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011C07DA-3AD1-3B5D-BEC0-08C62D7F8A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89924-7E12-8355-58FD-24B67C3DC819}"/>
              </a:ext>
            </a:extLst>
          </p:cNvPr>
          <p:cNvSpPr txBox="1"/>
          <p:nvPr/>
        </p:nvSpPr>
        <p:spPr>
          <a:xfrm>
            <a:off x="1101426" y="2060587"/>
            <a:ext cx="10253741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CNN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은 입력이 고정되어야 하지만 탐지된 얼굴 이미지는 그렇지 못함</a:t>
            </a:r>
            <a:endParaRPr lang="en-US" altLang="ko-KR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9011F5C-7DC4-1F26-6022-E2B30512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61" y="2571084"/>
            <a:ext cx="7141076" cy="3561544"/>
          </a:xfrm>
          <a:prstGeom prst="rect">
            <a:avLst/>
          </a:prstGeom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051B6149-F2F7-B50E-57B5-FD979A9AC4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32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E7612-DBE7-3094-E68C-1817B9156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32C477-6BAE-C816-B9EE-31303AF2FBF7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3.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Pipeline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622483B-6BE5-D7DB-C4B2-2ED5C5C6A911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8F3F2-761F-A133-5BD4-934A86319931}"/>
              </a:ext>
            </a:extLst>
          </p:cNvPr>
          <p:cNvSpPr txBox="1"/>
          <p:nvPr/>
        </p:nvSpPr>
        <p:spPr>
          <a:xfrm>
            <a:off x="1046011" y="1332510"/>
            <a:ext cx="771190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3.2.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Resizing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8F8A81D0-DDB3-F17E-A8D7-C63C1BEEE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4672C-2873-3598-43EB-D18CA7068360}"/>
              </a:ext>
            </a:extLst>
          </p:cNvPr>
          <p:cNvSpPr txBox="1"/>
          <p:nvPr/>
        </p:nvSpPr>
        <p:spPr>
          <a:xfrm>
            <a:off x="1101426" y="2060587"/>
            <a:ext cx="10253741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이미지 크기를 조절하는 대신 배경에 검은색 픽셀을 추가</a:t>
            </a:r>
            <a:endParaRPr lang="en-US" altLang="ko-KR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80C865D6-48BC-D4C5-61E2-C10381853B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0C628E-CA8D-2813-DA17-2FC66273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88" y="2522958"/>
            <a:ext cx="7257223" cy="3763672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7353EA9C-B1A7-5208-3E3B-2BF7BB2ACE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6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42C79-2077-8788-FEFC-8729ACFB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49D07B-6405-6326-3DF4-9DB6C084D7B1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3.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Pipeline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A326ACDD-A737-E2A0-EC35-3607671D148A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74B7-359D-C45E-ADAE-075D605F8CB2}"/>
              </a:ext>
            </a:extLst>
          </p:cNvPr>
          <p:cNvSpPr txBox="1"/>
          <p:nvPr/>
        </p:nvSpPr>
        <p:spPr>
          <a:xfrm>
            <a:off x="1046011" y="1332510"/>
            <a:ext cx="771190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3.3.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Representation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CD4FCEA5-E35C-FAA0-2835-233A8A351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A849A-8F09-0B6C-74A2-0E6AD5F42E92}"/>
              </a:ext>
            </a:extLst>
          </p:cNvPr>
          <p:cNvSpPr txBox="1"/>
          <p:nvPr/>
        </p:nvSpPr>
        <p:spPr>
          <a:xfrm>
            <a:off x="1101426" y="2060587"/>
            <a:ext cx="10253741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모든 출력 노드의 확률을 활용해 특징 벡터를 생성</a:t>
            </a:r>
            <a:endParaRPr lang="en-US" altLang="ko-KR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90C4EE8C-44D8-4F3E-8324-6E3743D5B4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20E81656-488F-74D5-97F3-17871A6C6E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7319CD-8335-B52D-FFF8-C8E24CD2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82" y="2873360"/>
            <a:ext cx="8486035" cy="26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2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639EC-9BC8-50BA-D5D1-05BD083EE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19D13-C1A4-71F9-7BF2-E011E536C23B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3.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Pipeline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AB6AD253-9647-F2D0-00A5-3A875CB3C562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33920-9AD6-224E-781B-24AC3EC97FBD}"/>
              </a:ext>
            </a:extLst>
          </p:cNvPr>
          <p:cNvSpPr txBox="1"/>
          <p:nvPr/>
        </p:nvSpPr>
        <p:spPr>
          <a:xfrm>
            <a:off x="1046011" y="1332510"/>
            <a:ext cx="771190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3.4.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Verification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7A702B41-4D7D-9A2D-C1D2-EF2722BF61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0F650-31DF-A2E2-6C6F-B5C41E75C51C}"/>
              </a:ext>
            </a:extLst>
          </p:cNvPr>
          <p:cNvSpPr txBox="1"/>
          <p:nvPr/>
        </p:nvSpPr>
        <p:spPr>
          <a:xfrm>
            <a:off x="1101426" y="2060587"/>
            <a:ext cx="10253741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Representation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모듈이 얼굴 쌍에 대한 벡터를 반환</a:t>
            </a:r>
            <a:endParaRPr lang="en-US" altLang="ko-KR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A2D412C0-2851-588C-1E3A-9EEADD3CDD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B553CB9F-A407-14C3-1CE7-75DF4F902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0926D-F1BF-1D31-F807-002CA1E2DD8A}"/>
              </a:ext>
            </a:extLst>
          </p:cNvPr>
          <p:cNvSpPr txBox="1"/>
          <p:nvPr/>
        </p:nvSpPr>
        <p:spPr>
          <a:xfrm>
            <a:off x="1121529" y="2513607"/>
            <a:ext cx="10253741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반환 된 벡터를 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Verification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모듈이 거리 계산</a:t>
            </a:r>
            <a:endParaRPr lang="en-US" altLang="ko-KR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91CB95-ED73-4CCF-30A3-C0DD29BA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987" y="2957785"/>
            <a:ext cx="4645865" cy="29977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B45433-144E-01E2-C6FF-0897A6F90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69" y="3008062"/>
            <a:ext cx="4762500" cy="800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C62AFD-0FCF-BAF4-0DB2-70BD4CB37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721876"/>
            <a:ext cx="5219700" cy="1168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6A0E5D-B77E-C249-2DC0-9CF362380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71" y="4790595"/>
            <a:ext cx="5219700" cy="116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E50E11-8C40-B7E5-E05F-BECE75A79E3F}"/>
              </a:ext>
            </a:extLst>
          </p:cNvPr>
          <p:cNvSpPr txBox="1"/>
          <p:nvPr/>
        </p:nvSpPr>
        <p:spPr>
          <a:xfrm>
            <a:off x="5825066" y="5886313"/>
            <a:ext cx="5550204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VGG-Face </a:t>
            </a:r>
            <a:r>
              <a:rPr lang="ko-KR" altLang="en-US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테스트 결과 </a:t>
            </a:r>
            <a:r>
              <a:rPr lang="en-US" altLang="ko-KR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두 분포가 명확히 분리되어야 높은 모델</a:t>
            </a:r>
            <a:endParaRPr lang="en-US" altLang="ko-KR" sz="1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DA396-1A8B-4975-079A-6BB865F4770D}"/>
              </a:ext>
            </a:extLst>
          </p:cNvPr>
          <p:cNvSpPr txBox="1"/>
          <p:nvPr/>
        </p:nvSpPr>
        <p:spPr>
          <a:xfrm>
            <a:off x="7315199" y="2591488"/>
            <a:ext cx="1807937" cy="38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파란색</a:t>
            </a:r>
            <a:r>
              <a:rPr lang="en-US" altLang="ko-KR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:</a:t>
            </a:r>
            <a:r>
              <a:rPr lang="ko-KR" altLang="en-US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동일 인물</a:t>
            </a:r>
            <a:endParaRPr lang="en-US" altLang="ko-KR" sz="1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0EB28-1052-A504-A924-C9904680C6E7}"/>
              </a:ext>
            </a:extLst>
          </p:cNvPr>
          <p:cNvSpPr txBox="1"/>
          <p:nvPr/>
        </p:nvSpPr>
        <p:spPr>
          <a:xfrm>
            <a:off x="9099379" y="2591488"/>
            <a:ext cx="1807937" cy="38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FFC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주황색</a:t>
            </a:r>
            <a:r>
              <a:rPr lang="en-US" altLang="ko-KR" sz="1500" dirty="0">
                <a:solidFill>
                  <a:srgbClr val="FFC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:</a:t>
            </a:r>
            <a:r>
              <a:rPr lang="ko-KR" altLang="en-US" sz="1500" dirty="0">
                <a:solidFill>
                  <a:srgbClr val="FFC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다른 인물</a:t>
            </a:r>
            <a:endParaRPr lang="en-US" altLang="ko-KR" sz="1500" dirty="0">
              <a:solidFill>
                <a:srgbClr val="FFC00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77E19-1481-2E6E-B90C-F9AED06D87FE}"/>
              </a:ext>
            </a:extLst>
          </p:cNvPr>
          <p:cNvSpPr txBox="1"/>
          <p:nvPr/>
        </p:nvSpPr>
        <p:spPr>
          <a:xfrm>
            <a:off x="913237" y="2866927"/>
            <a:ext cx="13981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dirty="0">
                <a:solidFill>
                  <a:srgbClr val="0070C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유클리드 공식</a:t>
            </a:r>
            <a:endParaRPr lang="en-US" altLang="ko-KR" sz="1500" dirty="0">
              <a:solidFill>
                <a:srgbClr val="0070C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CF860-EAC3-3A0A-DB8E-0213091EA1FC}"/>
              </a:ext>
            </a:extLst>
          </p:cNvPr>
          <p:cNvSpPr txBox="1"/>
          <p:nvPr/>
        </p:nvSpPr>
        <p:spPr>
          <a:xfrm>
            <a:off x="913237" y="3580741"/>
            <a:ext cx="13981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dirty="0">
                <a:solidFill>
                  <a:srgbClr val="0070C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코사인 공식</a:t>
            </a:r>
            <a:endParaRPr lang="en-US" altLang="ko-KR" sz="1500" dirty="0">
              <a:solidFill>
                <a:srgbClr val="0070C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6CB3D-0172-28CB-8006-13E8A5C17906}"/>
              </a:ext>
            </a:extLst>
          </p:cNvPr>
          <p:cNvSpPr txBox="1"/>
          <p:nvPr/>
        </p:nvSpPr>
        <p:spPr>
          <a:xfrm>
            <a:off x="913237" y="4628122"/>
            <a:ext cx="13981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500" dirty="0">
                <a:solidFill>
                  <a:srgbClr val="0070C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L2 </a:t>
            </a:r>
            <a:r>
              <a:rPr lang="ko-KR" altLang="en-US" sz="1500" dirty="0">
                <a:solidFill>
                  <a:srgbClr val="0070C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노름</a:t>
            </a:r>
            <a:endParaRPr lang="en-US" altLang="ko-KR" sz="1500" dirty="0">
              <a:solidFill>
                <a:srgbClr val="0070C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25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EF0BA-60D0-6CF0-81D9-A3BD26621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AE9BC5-FD1E-C5E7-E7CC-CE6EB2DCE4DE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3.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Pipeline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FCF8B8B4-D619-F62A-24C7-9B7C3CFC894B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399E5-7B06-C4EA-335E-69A550C50AF3}"/>
              </a:ext>
            </a:extLst>
          </p:cNvPr>
          <p:cNvSpPr txBox="1"/>
          <p:nvPr/>
        </p:nvSpPr>
        <p:spPr>
          <a:xfrm>
            <a:off x="1046011" y="1332510"/>
            <a:ext cx="771190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3.5.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Handling Many Faces Issue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66D04CCD-1502-6023-CD53-AA8DD039D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94C1A-2073-12DB-CB2C-D22C20B99DA1}"/>
              </a:ext>
            </a:extLst>
          </p:cNvPr>
          <p:cNvSpPr txBox="1"/>
          <p:nvPr/>
        </p:nvSpPr>
        <p:spPr>
          <a:xfrm>
            <a:off x="1101426" y="2263783"/>
            <a:ext cx="10253741" cy="55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LFW</a:t>
            </a: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에는 다수의 얼굴이 포함되거나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,</a:t>
            </a: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라벨이 맞지 않는 경우가 존재</a:t>
            </a:r>
            <a:endParaRPr lang="en-US" altLang="ko-KR" sz="2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DA43E1C-5022-1FE6-CC0D-E22AF96768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718EFCD-BB48-81A7-FF72-3A11F59539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3E552-5862-50DE-BB1F-B58DC79574F4}"/>
              </a:ext>
            </a:extLst>
          </p:cNvPr>
          <p:cNvSpPr txBox="1"/>
          <p:nvPr/>
        </p:nvSpPr>
        <p:spPr>
          <a:xfrm>
            <a:off x="1101424" y="3124084"/>
            <a:ext cx="10253741" cy="55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모든 얼굴 쌍 추출을 위해 얼굴 인식 모델을 이용해 벡터로 표현</a:t>
            </a:r>
            <a:endParaRPr lang="en-US" altLang="ko-KR" sz="2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21CEE-7F0E-8620-8232-6AF133641C1C}"/>
              </a:ext>
            </a:extLst>
          </p:cNvPr>
          <p:cNvSpPr txBox="1"/>
          <p:nvPr/>
        </p:nvSpPr>
        <p:spPr>
          <a:xfrm>
            <a:off x="1101423" y="3984385"/>
            <a:ext cx="10253741" cy="55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유사도 알고리즘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</a:t>
            </a: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코사인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,</a:t>
            </a: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유클리드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을 통해 모든 벡터 후보의 거리 측정</a:t>
            </a:r>
            <a:endParaRPr lang="en-US" altLang="ko-KR" sz="2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138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FA607-0AD2-2EA9-E88B-ACA14F103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C924E-1511-74BB-0E23-FB555268E1F1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3.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Pipeline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854C750-D7E9-143B-18E5-CF1DB2E8D6C3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43428-1D94-FE84-DBFB-2AAA6EFB1D8F}"/>
              </a:ext>
            </a:extLst>
          </p:cNvPr>
          <p:cNvSpPr txBox="1"/>
          <p:nvPr/>
        </p:nvSpPr>
        <p:spPr>
          <a:xfrm>
            <a:off x="1046011" y="1332510"/>
            <a:ext cx="771190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3.5.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Handling Many Faces Issue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DDAFD179-34C0-C280-C265-A606DA66EB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2A8A4778-7EFD-540F-7AD3-26C19E1896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9E6F9357-CABF-838B-92CE-394F63FBA7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79C03C-A405-F40D-E391-CBB6725E6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26" y="1850695"/>
            <a:ext cx="8051746" cy="50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8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5FB40-65F4-EF84-FA53-94768A4C9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AA68AC-EB86-5B61-9341-FB00FE4DD54E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4.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Experiments</a:t>
            </a: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F8DAB10C-330E-E4E4-51AB-F027F8253D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2EB71536-E878-B7EA-5310-379282CB371B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EBAE-6A22-098E-360D-4D095D909441}"/>
              </a:ext>
            </a:extLst>
          </p:cNvPr>
          <p:cNvSpPr txBox="1"/>
          <p:nvPr/>
        </p:nvSpPr>
        <p:spPr>
          <a:xfrm>
            <a:off x="1101426" y="1654188"/>
            <a:ext cx="10253741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네 가지 파트를 조합하여 총 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378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번의 실험을 실행</a:t>
            </a:r>
            <a:endParaRPr lang="en-US" altLang="ko-KR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997C-84B3-4A37-B457-D31D87AB308D}"/>
              </a:ext>
            </a:extLst>
          </p:cNvPr>
          <p:cNvSpPr txBox="1"/>
          <p:nvPr/>
        </p:nvSpPr>
        <p:spPr>
          <a:xfrm>
            <a:off x="1101426" y="2116559"/>
            <a:ext cx="10253741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얼굴 인식을 위한 최적의 구성 세트 식별을 목표</a:t>
            </a:r>
            <a:endParaRPr lang="en-US" altLang="ko-KR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BC37FE8-E884-0CF0-37E9-7BC4174E79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05A902-D8E0-2827-148A-AC7ACB78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11" y="2695695"/>
            <a:ext cx="9144178" cy="32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9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5FB40-65F4-EF84-FA53-94768A4C9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AA68AC-EB86-5B61-9341-FB00FE4DD54E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4.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Experiments</a:t>
            </a: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BF2ED4B2-92B6-5BC3-0F53-6D0441B38949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highlight>
                <a:srgbClr val="FFFF00"/>
              </a:highlight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8C9A5-4854-3494-2451-515EBFA6C6C1}"/>
              </a:ext>
            </a:extLst>
          </p:cNvPr>
          <p:cNvSpPr txBox="1"/>
          <p:nvPr/>
        </p:nvSpPr>
        <p:spPr>
          <a:xfrm>
            <a:off x="1067352" y="1343811"/>
            <a:ext cx="11024069" cy="6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Euclidean Distance about Alignment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F8DAB10C-330E-E4E4-51AB-F027F8253D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AB85B98D-BA25-707E-8CC1-8F7BF0518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2185FF-66D1-72FF-6410-3939C4D9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74" y="2276680"/>
            <a:ext cx="8297452" cy="1580467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6A847D1F-29D4-E0A4-9414-EF20E7F0EC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6FF668-40F1-76E0-3E89-D7E989F9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74" y="4305165"/>
            <a:ext cx="8297452" cy="15804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D5F4049-CA3C-702B-A5D6-7BEDF7BB849D}"/>
                  </a:ext>
                </a:extLst>
              </p14:cNvPr>
              <p14:cNvContentPartPr/>
              <p14:nvPr/>
            </p14:nvContentPartPr>
            <p14:xfrm>
              <a:off x="4220248" y="3361561"/>
              <a:ext cx="398880" cy="42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D5F4049-CA3C-702B-A5D6-7BEDF7BB84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6608" y="3253561"/>
                <a:ext cx="5065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01B5501-98EC-7B4C-45A2-ACF88F2AAF52}"/>
                  </a:ext>
                </a:extLst>
              </p14:cNvPr>
              <p14:cNvContentPartPr/>
              <p14:nvPr/>
            </p14:nvContentPartPr>
            <p14:xfrm>
              <a:off x="6780928" y="5058241"/>
              <a:ext cx="309240" cy="1188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01B5501-98EC-7B4C-45A2-ACF88F2AAF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6928" y="4950601"/>
                <a:ext cx="416880" cy="2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7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888D8-B038-EDB9-2579-1F4306EDF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211A7-AF39-1E91-0E46-7CE8C754557F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4.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Experiments</a:t>
            </a: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3AEE7B4D-F3DD-044C-0285-3B3501E3CB24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6873C-E9A5-C87E-F478-3C71DEE09D35}"/>
              </a:ext>
            </a:extLst>
          </p:cNvPr>
          <p:cNvSpPr txBox="1"/>
          <p:nvPr/>
        </p:nvSpPr>
        <p:spPr>
          <a:xfrm>
            <a:off x="1067352" y="1343811"/>
            <a:ext cx="11024069" cy="6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L2 Normalized Euclidean Distance about Alignment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C1FBE595-422D-305B-62C7-EFFFD7B5BA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06EE498-8A73-6F8D-9A39-B300B44202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6C0BEFB-4FBF-1FDE-6486-3E15267F1B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C404E2-9C62-C61B-3215-F5465133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77" y="3988427"/>
            <a:ext cx="8297447" cy="15804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31843D-C365-6DC5-8249-49FD540A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373" y="2140298"/>
            <a:ext cx="8297451" cy="15804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648AAAB-D122-B7F2-1F86-BFEC2FC6B254}"/>
                  </a:ext>
                </a:extLst>
              </p14:cNvPr>
              <p14:cNvContentPartPr/>
              <p14:nvPr/>
            </p14:nvContentPartPr>
            <p14:xfrm>
              <a:off x="4417528" y="2542921"/>
              <a:ext cx="305640" cy="248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648AAAB-D122-B7F2-1F86-BFEC2FC6B2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3888" y="2435281"/>
                <a:ext cx="4132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3CABC7B-9DB2-8E6E-755B-8E1CC2CC778A}"/>
                  </a:ext>
                </a:extLst>
              </p14:cNvPr>
              <p14:cNvContentPartPr/>
              <p14:nvPr/>
            </p14:nvContentPartPr>
            <p14:xfrm>
              <a:off x="4349848" y="4386841"/>
              <a:ext cx="400320" cy="338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3CABC7B-9DB2-8E6E-755B-8E1CC2CC77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95848" y="4279201"/>
                <a:ext cx="507960" cy="2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52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817B8-2CFF-517E-FF41-0B8861338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10246D-55F2-E0F1-AFA0-EFAED2098FF1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4.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Experiments</a:t>
            </a: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0B27892F-A9A5-09C8-A029-2C5CCBF2CE96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07710-DED9-CA21-D58B-AF1027019DEF}"/>
              </a:ext>
            </a:extLst>
          </p:cNvPr>
          <p:cNvSpPr txBox="1"/>
          <p:nvPr/>
        </p:nvSpPr>
        <p:spPr>
          <a:xfrm>
            <a:off x="1067352" y="1343811"/>
            <a:ext cx="11024069" cy="6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Cosine Distance about </a:t>
            </a:r>
            <a:r>
              <a:rPr lang="en-US" altLang="ko-KR" sz="3000" dirty="0" err="1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Alignmnet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8DE6CC03-AF3D-D1A0-0210-C95598329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1FB445E9-FEB8-3D85-C14F-4D043827B2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A9C8CED4-64B5-C2A6-83D5-1D0FC94B8B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AB4639-AA7A-9465-3EC5-B4DC4EA0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75" y="4047856"/>
            <a:ext cx="8297447" cy="1580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C7C3DB-72CE-03D9-74B1-60AB70F8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75" y="2172311"/>
            <a:ext cx="8297447" cy="15804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EF65DB6-CA18-5A8A-921C-844BC9A40972}"/>
                  </a:ext>
                </a:extLst>
              </p14:cNvPr>
              <p14:cNvContentPartPr/>
              <p14:nvPr/>
            </p14:nvContentPartPr>
            <p14:xfrm>
              <a:off x="4332568" y="2574601"/>
              <a:ext cx="409320" cy="32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EF65DB6-CA18-5A8A-921C-844BC9A409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8568" y="2466961"/>
                <a:ext cx="5169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EB76C46-09A5-DEEE-1AF2-F1D486AEFF29}"/>
                  </a:ext>
                </a:extLst>
              </p14:cNvPr>
              <p14:cNvContentPartPr/>
              <p14:nvPr/>
            </p14:nvContentPartPr>
            <p14:xfrm>
              <a:off x="4393768" y="4472161"/>
              <a:ext cx="308520" cy="57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EB76C46-09A5-DEEE-1AF2-F1D486AEFF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9768" y="4364521"/>
                <a:ext cx="416160" cy="2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279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185D8-362B-B684-910D-62B694B0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284D51-AF2C-D447-15B3-DF1084015796}"/>
              </a:ext>
            </a:extLst>
          </p:cNvPr>
          <p:cNvGrpSpPr/>
          <p:nvPr/>
        </p:nvGrpSpPr>
        <p:grpSpPr>
          <a:xfrm>
            <a:off x="1684440" y="1103493"/>
            <a:ext cx="5822146" cy="4886064"/>
            <a:chOff x="1684440" y="1103493"/>
            <a:chExt cx="4518836" cy="34869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49D1189-5353-9B23-281B-B3EB4C1AA9EA}"/>
                </a:ext>
              </a:extLst>
            </p:cNvPr>
            <p:cNvSpPr txBox="1"/>
            <p:nvPr/>
          </p:nvSpPr>
          <p:spPr>
            <a:xfrm>
              <a:off x="1684440" y="1103493"/>
              <a:ext cx="4324401" cy="4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3000" dirty="0">
                  <a:solidFill>
                    <a:srgbClr val="243653"/>
                  </a:solidFill>
                  <a:effectLst/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01. </a:t>
              </a:r>
              <a:r>
                <a:rPr lang="en-US" altLang="ko-KR" sz="3000" dirty="0">
                  <a:solidFill>
                    <a:srgbClr val="243653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Introduction</a:t>
              </a:r>
              <a:endParaRPr lang="ko-KR" altLang="en-US" sz="3000" dirty="0">
                <a:solidFill>
                  <a:srgbClr val="243653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238E84-8572-7576-B033-6E8D7C6ACA95}"/>
                </a:ext>
              </a:extLst>
            </p:cNvPr>
            <p:cNvSpPr txBox="1"/>
            <p:nvPr/>
          </p:nvSpPr>
          <p:spPr>
            <a:xfrm>
              <a:off x="1684440" y="1709842"/>
              <a:ext cx="4411560" cy="4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3000" dirty="0">
                  <a:solidFill>
                    <a:srgbClr val="243653"/>
                  </a:solidFill>
                  <a:effectLst/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02. </a:t>
              </a:r>
              <a:r>
                <a:rPr lang="en-US" altLang="ko-KR" sz="3000" dirty="0">
                  <a:solidFill>
                    <a:srgbClr val="243653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Dataset</a:t>
              </a:r>
              <a:endParaRPr lang="ko-KR" altLang="en-US" sz="3000" dirty="0">
                <a:solidFill>
                  <a:srgbClr val="243653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91FC60-9717-F44C-E212-149921B8ED07}"/>
                </a:ext>
              </a:extLst>
            </p:cNvPr>
            <p:cNvSpPr txBox="1"/>
            <p:nvPr/>
          </p:nvSpPr>
          <p:spPr>
            <a:xfrm>
              <a:off x="1684440" y="2316193"/>
              <a:ext cx="4411560" cy="4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3000" dirty="0">
                  <a:solidFill>
                    <a:srgbClr val="243653"/>
                  </a:solidFill>
                  <a:effectLst/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03. Pipeline</a:t>
              </a:r>
              <a:endParaRPr lang="ko-KR" altLang="en-US" sz="3000" dirty="0">
                <a:solidFill>
                  <a:srgbClr val="243653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1A7E17-957B-6602-26D0-D495ECAC72E1}"/>
                </a:ext>
              </a:extLst>
            </p:cNvPr>
            <p:cNvSpPr txBox="1"/>
            <p:nvPr/>
          </p:nvSpPr>
          <p:spPr>
            <a:xfrm>
              <a:off x="1684440" y="2919956"/>
              <a:ext cx="4518836" cy="4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3000" dirty="0">
                  <a:solidFill>
                    <a:srgbClr val="243653"/>
                  </a:solidFill>
                  <a:effectLst/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04. Experiments</a:t>
              </a:r>
              <a:endParaRPr lang="ko-KR" altLang="en-US" sz="3000" dirty="0">
                <a:solidFill>
                  <a:srgbClr val="243653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2E842E-BD58-3871-CEB3-2A9ED451ADD3}"/>
                </a:ext>
              </a:extLst>
            </p:cNvPr>
            <p:cNvSpPr txBox="1"/>
            <p:nvPr/>
          </p:nvSpPr>
          <p:spPr>
            <a:xfrm>
              <a:off x="1684440" y="3524695"/>
              <a:ext cx="4411560" cy="4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3000" dirty="0">
                  <a:solidFill>
                    <a:srgbClr val="243653"/>
                  </a:solidFill>
                  <a:effectLst/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05. Results</a:t>
              </a:r>
              <a:endParaRPr lang="ko-KR" altLang="en-US" sz="3000" dirty="0">
                <a:solidFill>
                  <a:srgbClr val="243653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2B630F-351D-2DF7-1CB3-380429A99606}"/>
                </a:ext>
              </a:extLst>
            </p:cNvPr>
            <p:cNvSpPr txBox="1"/>
            <p:nvPr/>
          </p:nvSpPr>
          <p:spPr>
            <a:xfrm>
              <a:off x="1684440" y="4128458"/>
              <a:ext cx="4411560" cy="4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3000" dirty="0">
                  <a:solidFill>
                    <a:srgbClr val="243653"/>
                  </a:solidFill>
                  <a:effectLst/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06. Conclusion</a:t>
              </a:r>
              <a:endParaRPr lang="ko-KR" altLang="en-US" sz="3000" dirty="0">
                <a:solidFill>
                  <a:srgbClr val="243653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F857A1-8023-F354-9477-8183E8AD2BC6}"/>
              </a:ext>
            </a:extLst>
          </p:cNvPr>
          <p:cNvSpPr txBox="1"/>
          <p:nvPr/>
        </p:nvSpPr>
        <p:spPr>
          <a:xfrm>
            <a:off x="261643" y="233028"/>
            <a:ext cx="817063" cy="55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500" dirty="0">
                <a:solidFill>
                  <a:srgbClr val="243653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목차</a:t>
            </a:r>
            <a:endParaRPr lang="ko-KR" altLang="en-US" sz="2500" dirty="0">
              <a:solidFill>
                <a:srgbClr val="243653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8" name="슬라이드 번호 개체 틀 18">
            <a:extLst>
              <a:ext uri="{FF2B5EF4-FFF2-40B4-BE49-F238E27FC236}">
                <a16:creationId xmlns:a16="http://schemas.microsoft.com/office/drawing/2014/main" id="{E7F86A22-E51E-0F21-918B-F8901038A513}"/>
              </a:ext>
            </a:extLst>
          </p:cNvPr>
          <p:cNvSpPr txBox="1">
            <a:spLocks/>
          </p:cNvSpPr>
          <p:nvPr/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932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30F60-3CD0-CD1A-F53E-B6954E855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1C4BE3-FA94-C224-3724-156E2F086D59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4.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74431-7446-F9EA-7294-2419B154B418}"/>
              </a:ext>
            </a:extLst>
          </p:cNvPr>
          <p:cNvSpPr txBox="1"/>
          <p:nvPr/>
        </p:nvSpPr>
        <p:spPr>
          <a:xfrm>
            <a:off x="1067352" y="1343811"/>
            <a:ext cx="11024069" cy="6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Recognition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모델 별 </a:t>
            </a: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ROC 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곡선</a:t>
            </a: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FC341110-3EB3-48A9-47F6-30478BE8BC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113D0003-BFCA-EB30-F110-9226E1E5C6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45558D6-B33E-E410-C893-1BCD3DAE4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AC67DB5-99AA-23B6-D995-C01162B7C9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B48118-3B63-BBD4-9B46-C18E4F39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2266213"/>
            <a:ext cx="5699203" cy="2944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47E067-B16A-FB01-E286-B2661A33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267813"/>
            <a:ext cx="5699203" cy="2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17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8C4A-5C4E-2588-D2B7-590873E9D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B0F970-9337-27D1-42A6-C223CD7C2807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4.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BB308-C754-F352-9CDB-364E1F06CECB}"/>
              </a:ext>
            </a:extLst>
          </p:cNvPr>
          <p:cNvSpPr txBox="1"/>
          <p:nvPr/>
        </p:nvSpPr>
        <p:spPr>
          <a:xfrm>
            <a:off x="1067352" y="1343811"/>
            <a:ext cx="11024069" cy="6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Recognition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모델 별 </a:t>
            </a: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ROC 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곡선</a:t>
            </a: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9D9D31D9-348A-4124-272B-812842800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E09A568-B9D7-A4C0-49F6-C99BE4F70B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C17C2F-8082-94CF-EACE-A10562A29A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19DAA79-2F35-8074-718F-B3757091C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D80044-6FEC-0A63-6D0E-F03930E1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67013"/>
            <a:ext cx="5702300" cy="2946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0B33FD-8067-0946-F279-2524FC9B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52" y="2267013"/>
            <a:ext cx="57023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6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FF0FD-CB03-85C5-E463-73356274F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6DE6CE-C2E5-3B0C-BA2D-24D53CF64C19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4.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927DB-DC48-409F-1D04-E91114A00A47}"/>
              </a:ext>
            </a:extLst>
          </p:cNvPr>
          <p:cNvSpPr txBox="1"/>
          <p:nvPr/>
        </p:nvSpPr>
        <p:spPr>
          <a:xfrm>
            <a:off x="1067352" y="1343811"/>
            <a:ext cx="11024069" cy="6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Recognition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모델 별 </a:t>
            </a: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ROC 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곡선</a:t>
            </a: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71D9CAFF-E4B0-1EC9-26AB-77228EC3CC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9DD2C56-2AC4-75C4-96D4-C98F6B9692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23F6941-BD18-0E48-3CBC-DBACDC6F73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079022B-3FA7-2BB1-D658-B6EDE7D13D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F53626-F09E-3105-6CE6-7BF157137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67013"/>
            <a:ext cx="5702300" cy="2946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8DB9F2-26D1-FD45-0593-048B4E773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03" y="2267013"/>
            <a:ext cx="57023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2">
            <a:extLst>
              <a:ext uri="{FF2B5EF4-FFF2-40B4-BE49-F238E27FC236}">
                <a16:creationId xmlns:a16="http://schemas.microsoft.com/office/drawing/2014/main" id="{5810E9B2-1F24-B291-DABB-29065AE31E25}"/>
              </a:ext>
            </a:extLst>
          </p:cNvPr>
          <p:cNvSpPr/>
          <p:nvPr/>
        </p:nvSpPr>
        <p:spPr>
          <a:xfrm>
            <a:off x="1481446" y="1541270"/>
            <a:ext cx="8851274" cy="1569260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95000" sy="95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129A448-FF47-4C67-1E1D-C251100FFE4B}"/>
              </a:ext>
            </a:extLst>
          </p:cNvPr>
          <p:cNvSpPr/>
          <p:nvPr/>
        </p:nvSpPr>
        <p:spPr>
          <a:xfrm>
            <a:off x="1481446" y="3326655"/>
            <a:ext cx="8851274" cy="137002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95000" sy="95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36B5D6CB-7C4D-524F-569F-4F9AEB87B5B0}"/>
              </a:ext>
            </a:extLst>
          </p:cNvPr>
          <p:cNvSpPr/>
          <p:nvPr/>
        </p:nvSpPr>
        <p:spPr>
          <a:xfrm>
            <a:off x="1481446" y="5028915"/>
            <a:ext cx="8851274" cy="137002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95000" sy="95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76F498C3-0B3F-8F7F-623D-CF651B9714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B015E-E0FD-F153-418F-5CA03E34FDC4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5.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01A37-8524-93CD-4B7D-2828FF19A9AF}"/>
              </a:ext>
            </a:extLst>
          </p:cNvPr>
          <p:cNvSpPr txBox="1"/>
          <p:nvPr/>
        </p:nvSpPr>
        <p:spPr>
          <a:xfrm>
            <a:off x="2583872" y="2734928"/>
            <a:ext cx="7024255" cy="42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243653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컨텍스트 정보를 포함하는 것은 얼굴 인식 정확도를 높이는데 도움이 됨</a:t>
            </a:r>
            <a:endParaRPr lang="en-US" altLang="ko-KR" dirty="0">
              <a:solidFill>
                <a:srgbClr val="243653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9B8FB-CBB2-0A07-5A76-BBA35C47F83B}"/>
              </a:ext>
            </a:extLst>
          </p:cNvPr>
          <p:cNvSpPr txBox="1"/>
          <p:nvPr/>
        </p:nvSpPr>
        <p:spPr>
          <a:xfrm>
            <a:off x="1859280" y="1912477"/>
            <a:ext cx="372405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Context-independent(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비의존적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endParaRPr lang="en-US" altLang="ko-KR" sz="1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사각형: 둥근 모서리 22">
            <a:extLst>
              <a:ext uri="{FF2B5EF4-FFF2-40B4-BE49-F238E27FC236}">
                <a16:creationId xmlns:a16="http://schemas.microsoft.com/office/drawing/2014/main" id="{572D740B-BB8A-E4CC-8424-293A69454EBC}"/>
              </a:ext>
            </a:extLst>
          </p:cNvPr>
          <p:cNvSpPr/>
          <p:nvPr/>
        </p:nvSpPr>
        <p:spPr>
          <a:xfrm>
            <a:off x="1685619" y="1275535"/>
            <a:ext cx="3761988" cy="609600"/>
          </a:xfrm>
          <a:prstGeom prst="roundRect">
            <a:avLst/>
          </a:prstGeom>
          <a:solidFill>
            <a:srgbClr val="455E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Context </a:t>
            </a:r>
            <a:r>
              <a:rPr lang="ko-KR" altLang="en-US" dirty="0">
                <a:solidFill>
                  <a:schemeClr val="bg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의존성과 비의존성의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5E4E7-518E-45B7-B9B5-963CEA34AA77}"/>
              </a:ext>
            </a:extLst>
          </p:cNvPr>
          <p:cNvSpPr txBox="1"/>
          <p:nvPr/>
        </p:nvSpPr>
        <p:spPr>
          <a:xfrm>
            <a:off x="1859280" y="2178212"/>
            <a:ext cx="3724052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-</a:t>
            </a:r>
            <a:r>
              <a:rPr lang="ko-KR" altLang="en-US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배경 정보 없이 실행</a:t>
            </a:r>
            <a:endParaRPr lang="en-US" altLang="ko-KR" sz="13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51CD7-A2AA-03BD-CCFF-F0C93113D53C}"/>
              </a:ext>
            </a:extLst>
          </p:cNvPr>
          <p:cNvSpPr txBox="1"/>
          <p:nvPr/>
        </p:nvSpPr>
        <p:spPr>
          <a:xfrm>
            <a:off x="1859280" y="2460711"/>
            <a:ext cx="3724052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-</a:t>
            </a:r>
            <a:r>
              <a:rPr lang="ko-KR" altLang="en-US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정확도</a:t>
            </a:r>
            <a:r>
              <a:rPr lang="en-US" altLang="ko-KR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:</a:t>
            </a:r>
            <a:r>
              <a:rPr lang="ko-KR" altLang="en-US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97.5%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E1825-23AE-5E6F-0B11-67C167A1E40A}"/>
              </a:ext>
            </a:extLst>
          </p:cNvPr>
          <p:cNvSpPr txBox="1"/>
          <p:nvPr/>
        </p:nvSpPr>
        <p:spPr>
          <a:xfrm>
            <a:off x="6096000" y="1888964"/>
            <a:ext cx="372405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Context-dependent(</a:t>
            </a:r>
            <a:r>
              <a:rPr lang="ko-KR" altLang="en-US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의존적</a:t>
            </a:r>
            <a:r>
              <a:rPr lang="en-US" altLang="ko-KR" sz="1500" dirty="0">
                <a:solidFill>
                  <a:srgbClr val="50689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)</a:t>
            </a:r>
            <a:endParaRPr lang="en-US" altLang="ko-KR" sz="1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DA6FE-9BE7-1C81-4330-134931CD12B0}"/>
              </a:ext>
            </a:extLst>
          </p:cNvPr>
          <p:cNvSpPr txBox="1"/>
          <p:nvPr/>
        </p:nvSpPr>
        <p:spPr>
          <a:xfrm>
            <a:off x="6096000" y="2154699"/>
            <a:ext cx="3724052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-</a:t>
            </a:r>
            <a:r>
              <a:rPr lang="ko-KR" altLang="en-US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배경 정보 포함 실행</a:t>
            </a:r>
            <a:endParaRPr lang="en-US" altLang="ko-KR" sz="13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86F4DE-F5FC-A8B4-85EA-C4E9760B6746}"/>
              </a:ext>
            </a:extLst>
          </p:cNvPr>
          <p:cNvSpPr txBox="1"/>
          <p:nvPr/>
        </p:nvSpPr>
        <p:spPr>
          <a:xfrm>
            <a:off x="6096000" y="2437198"/>
            <a:ext cx="3724052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-</a:t>
            </a:r>
            <a:r>
              <a:rPr lang="ko-KR" altLang="en-US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정확도</a:t>
            </a:r>
            <a:r>
              <a:rPr lang="en-US" altLang="ko-KR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:</a:t>
            </a:r>
            <a:r>
              <a:rPr lang="ko-KR" altLang="en-US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13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99.2%</a:t>
            </a:r>
          </a:p>
        </p:txBody>
      </p:sp>
      <p:sp>
        <p:nvSpPr>
          <p:cNvPr id="18" name="사각형: 둥근 모서리 22">
            <a:extLst>
              <a:ext uri="{FF2B5EF4-FFF2-40B4-BE49-F238E27FC236}">
                <a16:creationId xmlns:a16="http://schemas.microsoft.com/office/drawing/2014/main" id="{58AA4EEF-454A-A706-FE45-5B19AC077580}"/>
              </a:ext>
            </a:extLst>
          </p:cNvPr>
          <p:cNvSpPr/>
          <p:nvPr/>
        </p:nvSpPr>
        <p:spPr>
          <a:xfrm>
            <a:off x="1685619" y="3246165"/>
            <a:ext cx="3761988" cy="609600"/>
          </a:xfrm>
          <a:prstGeom prst="roundRect">
            <a:avLst/>
          </a:prstGeom>
          <a:solidFill>
            <a:srgbClr val="455E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탐지기와 정렬 모듈 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2895E9-2C59-A3B3-DD23-4670FD3859E1}"/>
              </a:ext>
            </a:extLst>
          </p:cNvPr>
          <p:cNvSpPr txBox="1"/>
          <p:nvPr/>
        </p:nvSpPr>
        <p:spPr>
          <a:xfrm>
            <a:off x="1859280" y="3827995"/>
            <a:ext cx="714248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Face Detector</a:t>
            </a:r>
            <a:r>
              <a:rPr lang="ko-KR" altLang="en-US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와 </a:t>
            </a:r>
            <a:r>
              <a:rPr lang="en-US" altLang="ko-KR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Alignment Module</a:t>
            </a:r>
            <a:r>
              <a:rPr lang="ko-KR" altLang="en-US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이 얼굴 인식 파이프라인에 미치는 영향 평가</a:t>
            </a:r>
            <a:endParaRPr lang="en-US" altLang="ko-KR" sz="1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F4BF8-6148-5716-EE59-2E9F7BD854AC}"/>
              </a:ext>
            </a:extLst>
          </p:cNvPr>
          <p:cNvSpPr txBox="1"/>
          <p:nvPr/>
        </p:nvSpPr>
        <p:spPr>
          <a:xfrm>
            <a:off x="1876367" y="4205792"/>
            <a:ext cx="714248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각 모듈이 파이프라인 성능에 중요한 역할을 함</a:t>
            </a:r>
            <a:endParaRPr lang="en-US" altLang="ko-KR" sz="1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0B2C4264-2069-4601-F401-14C646DDA18A}"/>
              </a:ext>
            </a:extLst>
          </p:cNvPr>
          <p:cNvSpPr/>
          <p:nvPr/>
        </p:nvSpPr>
        <p:spPr>
          <a:xfrm>
            <a:off x="1685619" y="4859715"/>
            <a:ext cx="3761988" cy="609600"/>
          </a:xfrm>
          <a:prstGeom prst="roundRect">
            <a:avLst/>
          </a:prstGeom>
          <a:solidFill>
            <a:srgbClr val="455E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탐지기와 정렬 모듈 비교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F28F2F-00B6-4E23-FDF8-B28645190682}"/>
              </a:ext>
            </a:extLst>
          </p:cNvPr>
          <p:cNvSpPr txBox="1"/>
          <p:nvPr/>
        </p:nvSpPr>
        <p:spPr>
          <a:xfrm>
            <a:off x="1859280" y="5658943"/>
            <a:ext cx="714248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인간의 얼굴 인식 성능과 비교하여 모델 성능 평가</a:t>
            </a:r>
            <a:endParaRPr lang="en-US" altLang="ko-KR" sz="1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249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0844E-EE5C-B582-EDB1-A17796F44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76BDDD33-BFFD-0F84-A3D5-9E978A44E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5F253-24CF-00D4-507A-DC697D3A9CC5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5. Results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98FDDB1F-0AB5-A1D4-08AC-42337F80B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FBAB95-4459-22EC-B591-5E3A8D9D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31" y="1723405"/>
            <a:ext cx="9358137" cy="4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26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E986C-D972-246E-B94A-658532BB5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0EA05439-0AB8-FC92-4DC3-FC635331D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25</a:t>
            </a:fld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CFB01-BCF8-FF53-1BCF-0ED006952529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6. Conclusion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38FE375-A6B4-513F-53C9-C237792F23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100BD-299C-909A-12E3-33893F287FD5}"/>
              </a:ext>
            </a:extLst>
          </p:cNvPr>
          <p:cNvSpPr txBox="1"/>
          <p:nvPr/>
        </p:nvSpPr>
        <p:spPr>
          <a:xfrm>
            <a:off x="1096228" y="1823570"/>
            <a:ext cx="9999544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64E6F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얼굴에 초점을 맞추기 위해 얼굴 이외의 영역은 버림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EA60B-322F-8A2C-B36B-19F599AC2669}"/>
              </a:ext>
            </a:extLst>
          </p:cNvPr>
          <p:cNvSpPr txBox="1"/>
          <p:nvPr/>
        </p:nvSpPr>
        <p:spPr>
          <a:xfrm>
            <a:off x="1096228" y="2421625"/>
            <a:ext cx="9999544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64E6F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AUC</a:t>
            </a:r>
            <a:r>
              <a:rPr lang="ko-KR" altLang="en-US" sz="2000" dirty="0">
                <a:solidFill>
                  <a:srgbClr val="364E6F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와 </a:t>
            </a:r>
            <a:r>
              <a:rPr lang="en-US" altLang="ko-KR" sz="2000" dirty="0">
                <a:solidFill>
                  <a:srgbClr val="364E6F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ROC</a:t>
            </a:r>
            <a:r>
              <a:rPr lang="ko-KR" altLang="en-US" sz="2000" dirty="0">
                <a:solidFill>
                  <a:srgbClr val="364E6F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곡선으로 얼굴 인식의 성능을 보여줌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97651-C536-65B1-6191-2DB67C9E26FB}"/>
              </a:ext>
            </a:extLst>
          </p:cNvPr>
          <p:cNvSpPr txBox="1"/>
          <p:nvPr/>
        </p:nvSpPr>
        <p:spPr>
          <a:xfrm>
            <a:off x="1096228" y="3022331"/>
            <a:ext cx="9999544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64E6F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Detection module</a:t>
            </a:r>
            <a:r>
              <a:rPr lang="ko-KR" altLang="en-US" sz="2000" dirty="0">
                <a:solidFill>
                  <a:srgbClr val="364E6F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파이프라인 얼굴 탐지의 필수 구성 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2AB46-92EB-7840-4CF2-CA3103078345}"/>
              </a:ext>
            </a:extLst>
          </p:cNvPr>
          <p:cNvSpPr txBox="1"/>
          <p:nvPr/>
        </p:nvSpPr>
        <p:spPr>
          <a:xfrm>
            <a:off x="1096228" y="3844304"/>
            <a:ext cx="9999544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64E6F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Alignment</a:t>
            </a:r>
            <a:r>
              <a:rPr lang="ko-KR" altLang="en-US" sz="2000" dirty="0">
                <a:solidFill>
                  <a:srgbClr val="364E6F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성능을 최대 </a:t>
            </a:r>
            <a:r>
              <a:rPr lang="en-US" altLang="ko-KR" sz="2000" dirty="0">
                <a:solidFill>
                  <a:srgbClr val="364E6F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17%</a:t>
            </a:r>
            <a:r>
              <a:rPr lang="ko-KR" altLang="en-US" sz="2000" dirty="0">
                <a:solidFill>
                  <a:srgbClr val="364E6F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까지 향상시킴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A3357-09E2-387D-E607-EC3F6817D37A}"/>
              </a:ext>
            </a:extLst>
          </p:cNvPr>
          <p:cNvSpPr txBox="1"/>
          <p:nvPr/>
        </p:nvSpPr>
        <p:spPr>
          <a:xfrm>
            <a:off x="1611617" y="4339403"/>
            <a:ext cx="9999544" cy="40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OpenCv</a:t>
            </a:r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SSD, </a:t>
            </a:r>
            <a:r>
              <a:rPr lang="en-US" altLang="ko-KR" sz="1500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MediaPipe</a:t>
            </a: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정렬 시 성능이 저하됨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F20071-6640-14E4-2307-CF30DC39081B}"/>
              </a:ext>
            </a:extLst>
          </p:cNvPr>
          <p:cNvSpPr txBox="1"/>
          <p:nvPr/>
        </p:nvSpPr>
        <p:spPr>
          <a:xfrm>
            <a:off x="1611617" y="4768209"/>
            <a:ext cx="9999544" cy="40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RetinaFace</a:t>
            </a:r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en-US" altLang="ko-KR" sz="1500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MtCnn</a:t>
            </a:r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en-US" altLang="ko-KR" sz="1500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Dlib</a:t>
            </a: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정렬이 되어도 항상 성능이 높음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145FA8-B76A-F3E4-7F98-7050A85A0063}"/>
              </a:ext>
            </a:extLst>
          </p:cNvPr>
          <p:cNvSpPr txBox="1"/>
          <p:nvPr/>
        </p:nvSpPr>
        <p:spPr>
          <a:xfrm>
            <a:off x="1611617" y="3476408"/>
            <a:ext cx="9999544" cy="40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성능을 최대 </a:t>
            </a:r>
            <a:r>
              <a:rPr lang="en-US" altLang="ko-KR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40%</a:t>
            </a:r>
            <a:r>
              <a:rPr lang="ko-KR" altLang="en-US" sz="1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까지 향상시킴</a:t>
            </a:r>
          </a:p>
        </p:txBody>
      </p:sp>
    </p:spTree>
    <p:extLst>
      <p:ext uri="{BB962C8B-B14F-4D97-AF65-F5344CB8AC3E}">
        <p14:creationId xmlns:p14="http://schemas.microsoft.com/office/powerpoint/2010/main" val="28173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22770-1A51-BE81-B1F6-F48F0E819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AED31B-4D5B-D782-53AE-8295176C04AC}"/>
              </a:ext>
            </a:extLst>
          </p:cNvPr>
          <p:cNvSpPr txBox="1"/>
          <p:nvPr/>
        </p:nvSpPr>
        <p:spPr>
          <a:xfrm>
            <a:off x="1593161" y="3060370"/>
            <a:ext cx="9999544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정렬</a:t>
            </a:r>
            <a:r>
              <a:rPr lang="en-US" altLang="ko-KR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</a:t>
            </a:r>
            <a:r>
              <a:rPr lang="ko-KR" altLang="en-US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탐지</a:t>
            </a:r>
            <a:r>
              <a:rPr lang="en-US" altLang="ko-KR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</a:t>
            </a:r>
            <a:r>
              <a:rPr lang="ko-KR" altLang="en-US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특징 추출 등 다양한 조건들을 적절하게 조절하여 실험</a:t>
            </a:r>
            <a:endParaRPr lang="en-US" altLang="ko-KR" sz="20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LightFace</a:t>
            </a:r>
            <a:r>
              <a:rPr lang="ko-KR" altLang="en-US" sz="200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이용하여 실험을 계획</a:t>
            </a:r>
            <a:endParaRPr lang="en-US" altLang="ko-KR" sz="20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B5B4DA-BEC5-50D8-1CD4-084DD8C3F814}"/>
              </a:ext>
            </a:extLst>
          </p:cNvPr>
          <p:cNvSpPr txBox="1"/>
          <p:nvPr/>
        </p:nvSpPr>
        <p:spPr>
          <a:xfrm>
            <a:off x="1266246" y="4203011"/>
            <a:ext cx="4691621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243653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Results</a:t>
            </a:r>
            <a:endParaRPr lang="ko-KR" altLang="en-US" sz="3000" dirty="0">
              <a:solidFill>
                <a:srgbClr val="243653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7ABBF-86ED-7582-F0FA-24C608DA9265}"/>
              </a:ext>
            </a:extLst>
          </p:cNvPr>
          <p:cNvSpPr txBox="1"/>
          <p:nvPr/>
        </p:nvSpPr>
        <p:spPr>
          <a:xfrm>
            <a:off x="1266247" y="2517148"/>
            <a:ext cx="4691621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243653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Methodology</a:t>
            </a:r>
            <a:endParaRPr lang="ko-KR" altLang="en-US" sz="3000" dirty="0">
              <a:solidFill>
                <a:srgbClr val="243653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98D26-C4EE-4649-3CFC-0728DD18506D}"/>
              </a:ext>
            </a:extLst>
          </p:cNvPr>
          <p:cNvSpPr txBox="1"/>
          <p:nvPr/>
        </p:nvSpPr>
        <p:spPr>
          <a:xfrm>
            <a:off x="1266247" y="785389"/>
            <a:ext cx="2523433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243653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0F294-F25A-B807-6DC7-359F2611D82E}"/>
              </a:ext>
            </a:extLst>
          </p:cNvPr>
          <p:cNvSpPr txBox="1"/>
          <p:nvPr/>
        </p:nvSpPr>
        <p:spPr>
          <a:xfrm>
            <a:off x="1536957" y="1306884"/>
            <a:ext cx="9999544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얼굴 탐지 파이프라인은 크게 네 가지로 구분할 수 있음</a:t>
            </a:r>
            <a:endParaRPr lang="en-US" altLang="ko-KR" sz="20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LightFace</a:t>
            </a:r>
            <a:r>
              <a:rPr lang="ko-KR" altLang="en-US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 사용하는 각 단계가 결과값에 어떤 영향을 주는지 실험하고자 함</a:t>
            </a:r>
            <a:endParaRPr lang="en-US" altLang="ko-KR" sz="20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C927F-DE38-03CD-DC70-EFE6027F7343}"/>
              </a:ext>
            </a:extLst>
          </p:cNvPr>
          <p:cNvSpPr txBox="1"/>
          <p:nvPr/>
        </p:nvSpPr>
        <p:spPr>
          <a:xfrm>
            <a:off x="1536957" y="4748768"/>
            <a:ext cx="9999544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Detection module</a:t>
            </a:r>
            <a:r>
              <a:rPr lang="ko-KR" altLang="en-US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파이프라인 얼굴 탐지의 필수 구성 요소</a:t>
            </a:r>
            <a:endParaRPr lang="en-US" altLang="ko-KR" sz="20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Alignment</a:t>
            </a:r>
            <a:r>
              <a:rPr lang="ko-KR" altLang="en-US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성능을 최대 </a:t>
            </a:r>
            <a:r>
              <a:rPr lang="en-US" altLang="ko-KR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17%</a:t>
            </a:r>
            <a:r>
              <a:rPr lang="ko-KR" altLang="en-US" sz="200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까지 향상시킴</a:t>
            </a:r>
            <a:endParaRPr lang="en-US" altLang="ko-KR" sz="20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슬라이드 번호 개체 틀 18">
            <a:extLst>
              <a:ext uri="{FF2B5EF4-FFF2-40B4-BE49-F238E27FC236}">
                <a16:creationId xmlns:a16="http://schemas.microsoft.com/office/drawing/2014/main" id="{857C7517-74A8-FCC3-73EB-1BEF3692D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0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FCAEE8-2F02-1960-F5B1-091D70B983E7}"/>
              </a:ext>
            </a:extLst>
          </p:cNvPr>
          <p:cNvSpPr txBox="1"/>
          <p:nvPr/>
        </p:nvSpPr>
        <p:spPr>
          <a:xfrm>
            <a:off x="836832" y="533535"/>
            <a:ext cx="469162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1.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Introduction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A627B2C-333F-1D5F-A646-E587CFFF347D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8865B-CDED-65C0-884A-58780DD95113}"/>
              </a:ext>
            </a:extLst>
          </p:cNvPr>
          <p:cNvSpPr txBox="1"/>
          <p:nvPr/>
        </p:nvSpPr>
        <p:spPr>
          <a:xfrm>
            <a:off x="1239051" y="1653091"/>
            <a:ext cx="631998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얼굴 인식의 네 가지 기본 단계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F24B3-A5F7-B9DA-B734-38AD22A45E8B}"/>
              </a:ext>
            </a:extLst>
          </p:cNvPr>
          <p:cNvSpPr txBox="1"/>
          <p:nvPr/>
        </p:nvSpPr>
        <p:spPr>
          <a:xfrm>
            <a:off x="1103711" y="2368858"/>
            <a:ext cx="213406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Detection(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탐지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42E10-5A16-D8EC-47B4-7123FC9A8542}"/>
              </a:ext>
            </a:extLst>
          </p:cNvPr>
          <p:cNvSpPr txBox="1"/>
          <p:nvPr/>
        </p:nvSpPr>
        <p:spPr>
          <a:xfrm>
            <a:off x="8776393" y="3010179"/>
            <a:ext cx="2502369" cy="641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얼굴 이미지의 벡터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임베딩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사이의 거리를 계산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5" name="슬라이드 번호 개체 틀 18">
            <a:extLst>
              <a:ext uri="{FF2B5EF4-FFF2-40B4-BE49-F238E27FC236}">
                <a16:creationId xmlns:a16="http://schemas.microsoft.com/office/drawing/2014/main" id="{11F68140-0A1D-5739-94AD-70ECD59E9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7E39A-0623-5B80-8FF7-1252ED4D1252}"/>
              </a:ext>
            </a:extLst>
          </p:cNvPr>
          <p:cNvSpPr txBox="1"/>
          <p:nvPr/>
        </p:nvSpPr>
        <p:spPr>
          <a:xfrm>
            <a:off x="3491282" y="2372664"/>
            <a:ext cx="2134070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Alignment(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정렬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E2FE73-0AED-D19A-3A65-7B1A90C64626}"/>
              </a:ext>
            </a:extLst>
          </p:cNvPr>
          <p:cNvSpPr txBox="1"/>
          <p:nvPr/>
        </p:nvSpPr>
        <p:spPr>
          <a:xfrm>
            <a:off x="8747384" y="2368857"/>
            <a:ext cx="250236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Verification(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검증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4665E-A224-B848-94B0-E7772A62C4EA}"/>
              </a:ext>
            </a:extLst>
          </p:cNvPr>
          <p:cNvSpPr txBox="1"/>
          <p:nvPr/>
        </p:nvSpPr>
        <p:spPr>
          <a:xfrm>
            <a:off x="5878855" y="2368857"/>
            <a:ext cx="2868848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Representation(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표현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39B3D3A4-C90D-82BE-3DC7-EC49A23A9583}"/>
              </a:ext>
            </a:extLst>
          </p:cNvPr>
          <p:cNvCxnSpPr>
            <a:cxnSpLocks/>
          </p:cNvCxnSpPr>
          <p:nvPr/>
        </p:nvCxnSpPr>
        <p:spPr>
          <a:xfrm flipV="1">
            <a:off x="8742516" y="2468880"/>
            <a:ext cx="0" cy="3673862"/>
          </a:xfrm>
          <a:prstGeom prst="line">
            <a:avLst/>
          </a:prstGeom>
          <a:ln>
            <a:solidFill>
              <a:srgbClr val="24365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709800C-5A4E-43AB-2805-EE5C1EE1E551}"/>
              </a:ext>
            </a:extLst>
          </p:cNvPr>
          <p:cNvCxnSpPr>
            <a:cxnSpLocks/>
          </p:cNvCxnSpPr>
          <p:nvPr/>
        </p:nvCxnSpPr>
        <p:spPr>
          <a:xfrm flipV="1">
            <a:off x="5709923" y="2468880"/>
            <a:ext cx="0" cy="3689360"/>
          </a:xfrm>
          <a:prstGeom prst="line">
            <a:avLst/>
          </a:prstGeom>
          <a:ln>
            <a:solidFill>
              <a:srgbClr val="24365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DEDA76-901E-D256-4DCD-FD3011B444F2}"/>
              </a:ext>
            </a:extLst>
          </p:cNvPr>
          <p:cNvSpPr txBox="1"/>
          <p:nvPr/>
        </p:nvSpPr>
        <p:spPr>
          <a:xfrm>
            <a:off x="8776393" y="3843266"/>
            <a:ext cx="2403619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동일 인물인지 판단 및 거리 계산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E3A15-9936-D952-CEE7-898C8EF50D09}"/>
              </a:ext>
            </a:extLst>
          </p:cNvPr>
          <p:cNvSpPr txBox="1"/>
          <p:nvPr/>
        </p:nvSpPr>
        <p:spPr>
          <a:xfrm>
            <a:off x="8776393" y="4387813"/>
            <a:ext cx="2403619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거리 계산이 잘 될수록 좋은 모델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989839-18DC-3851-C2DC-E910164DC261}"/>
              </a:ext>
            </a:extLst>
          </p:cNvPr>
          <p:cNvSpPr txBox="1"/>
          <p:nvPr/>
        </p:nvSpPr>
        <p:spPr>
          <a:xfrm>
            <a:off x="1874473" y="3154448"/>
            <a:ext cx="2403619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목표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: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정확한 입력 제공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69A15B-42B0-C9D7-4F94-85D3A9C61B0F}"/>
              </a:ext>
            </a:extLst>
          </p:cNvPr>
          <p:cNvSpPr txBox="1"/>
          <p:nvPr/>
        </p:nvSpPr>
        <p:spPr>
          <a:xfrm>
            <a:off x="1517150" y="4313560"/>
            <a:ext cx="3441260" cy="641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OpenCV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Haar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SSD,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MediaPipe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MTCNN,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Dlib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HOG, Retina Face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등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06A1C9-0E2A-E4EB-D8B3-F4F86D78E485}"/>
              </a:ext>
            </a:extLst>
          </p:cNvPr>
          <p:cNvSpPr txBox="1"/>
          <p:nvPr/>
        </p:nvSpPr>
        <p:spPr>
          <a:xfrm>
            <a:off x="6108876" y="3154448"/>
            <a:ext cx="2403619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제일 중요한 단계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4B8746-C33F-6077-7F1A-519A92AC39DB}"/>
              </a:ext>
            </a:extLst>
          </p:cNvPr>
          <p:cNvSpPr txBox="1"/>
          <p:nvPr/>
        </p:nvSpPr>
        <p:spPr>
          <a:xfrm>
            <a:off x="5878855" y="4099272"/>
            <a:ext cx="2737697" cy="92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FaceNet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VGG-Face,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ArcFace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Dlib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Sface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OpenFace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DeepFace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DeepId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등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32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2A7045-470E-045C-A954-8697EC59954B}"/>
              </a:ext>
            </a:extLst>
          </p:cNvPr>
          <p:cNvSpPr txBox="1"/>
          <p:nvPr/>
        </p:nvSpPr>
        <p:spPr>
          <a:xfrm>
            <a:off x="836832" y="533535"/>
            <a:ext cx="509660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2.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Dataset</a:t>
            </a: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0DE2EF6F-1633-1108-8926-B30647CED4FF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A3A53-9919-4A84-3BC2-F3856E8E1003}"/>
              </a:ext>
            </a:extLst>
          </p:cNvPr>
          <p:cNvSpPr txBox="1"/>
          <p:nvPr/>
        </p:nvSpPr>
        <p:spPr>
          <a:xfrm>
            <a:off x="1046011" y="1332510"/>
            <a:ext cx="868726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LFW(Labeled Faces in the Wild) </a:t>
            </a:r>
            <a:r>
              <a:rPr lang="ko-KR" altLang="en-US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데이터셋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B9E94-C28F-B879-6B74-D4F54D210C45}"/>
              </a:ext>
            </a:extLst>
          </p:cNvPr>
          <p:cNvSpPr txBox="1"/>
          <p:nvPr/>
        </p:nvSpPr>
        <p:spPr>
          <a:xfrm>
            <a:off x="1828331" y="2039077"/>
            <a:ext cx="868726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약 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13,000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개의 얼굴 이미지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(250x250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픽셀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BDA94-9712-EA67-DC3D-EEE68F3FB4EC}"/>
              </a:ext>
            </a:extLst>
          </p:cNvPr>
          <p:cNvSpPr txBox="1"/>
          <p:nvPr/>
        </p:nvSpPr>
        <p:spPr>
          <a:xfrm>
            <a:off x="1843321" y="5438962"/>
            <a:ext cx="1936317" cy="361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Original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Image: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99.2%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9CAE7-FCD0-FCA9-A285-74A3A32C7CCE}"/>
              </a:ext>
            </a:extLst>
          </p:cNvPr>
          <p:cNvSpPr txBox="1"/>
          <p:nvPr/>
        </p:nvSpPr>
        <p:spPr>
          <a:xfrm>
            <a:off x="1828331" y="2554744"/>
            <a:ext cx="868726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약 </a:t>
            </a: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5,749</a:t>
            </a:r>
            <a:r>
              <a: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명의 인물로 동일 인물의 이미지가 여러 장 포함</a:t>
            </a:r>
            <a:endParaRPr lang="en-US" altLang="ko-KR" sz="2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" name="슬라이드 번호 개체 틀 18">
            <a:extLst>
              <a:ext uri="{FF2B5EF4-FFF2-40B4-BE49-F238E27FC236}">
                <a16:creationId xmlns:a16="http://schemas.microsoft.com/office/drawing/2014/main" id="{C35FD36F-AF91-590F-CBD3-3B6D5FB50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2564C293-159C-630C-72DE-96FE2FEBF6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12">
            <a:extLst>
              <a:ext uri="{FF2B5EF4-FFF2-40B4-BE49-F238E27FC236}">
                <a16:creationId xmlns:a16="http://schemas.microsoft.com/office/drawing/2014/main" id="{FB6105B7-CEED-844C-5737-4BD2F4086F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14">
            <a:extLst>
              <a:ext uri="{FF2B5EF4-FFF2-40B4-BE49-F238E27FC236}">
                <a16:creationId xmlns:a16="http://schemas.microsoft.com/office/drawing/2014/main" id="{73236795-DDF2-FB56-450F-F894EBBE95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6">
            <a:extLst>
              <a:ext uri="{FF2B5EF4-FFF2-40B4-BE49-F238E27FC236}">
                <a16:creationId xmlns:a16="http://schemas.microsoft.com/office/drawing/2014/main" id="{CD559AE1-7644-47A4-1EF1-E2FE27040A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97F7328-0F76-374D-B034-2BFC7334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21" y="2987133"/>
            <a:ext cx="7447332" cy="24767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A853A6-21A1-CDC6-1EE3-0422E1147191}"/>
              </a:ext>
            </a:extLst>
          </p:cNvPr>
          <p:cNvSpPr txBox="1"/>
          <p:nvPr/>
        </p:nvSpPr>
        <p:spPr>
          <a:xfrm>
            <a:off x="4658973" y="5435684"/>
            <a:ext cx="1811781" cy="361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Tight Crops: 94.2%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B97987-8A15-EB0A-C92C-C010DC930A8E}"/>
              </a:ext>
            </a:extLst>
          </p:cNvPr>
          <p:cNvSpPr txBox="1"/>
          <p:nvPr/>
        </p:nvSpPr>
        <p:spPr>
          <a:xfrm>
            <a:off x="7350089" y="5444335"/>
            <a:ext cx="1936317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Inverse Crops: 97.5%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9524F-9D9B-595B-AADD-B089B4FC6ED5}"/>
              </a:ext>
            </a:extLst>
          </p:cNvPr>
          <p:cNvSpPr txBox="1"/>
          <p:nvPr/>
        </p:nvSpPr>
        <p:spPr>
          <a:xfrm>
            <a:off x="3354897" y="5817789"/>
            <a:ext cx="5157086" cy="49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70C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얼굴 보다는 배경을 통해 많은 정보를 얻음</a:t>
            </a:r>
            <a:endParaRPr lang="en-US" altLang="ko-KR" sz="2200" dirty="0">
              <a:solidFill>
                <a:srgbClr val="0070C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09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AD9-E4D4-3E9E-F610-FCD565571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A3B5CD-89FD-13F2-43F5-F8E4DDC7F50C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3.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Pipeline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82C07E71-5492-74B9-1E22-682EA10249E8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E9868-0162-DF27-A9E1-BE38CB8435E0}"/>
              </a:ext>
            </a:extLst>
          </p:cNvPr>
          <p:cNvSpPr txBox="1"/>
          <p:nvPr/>
        </p:nvSpPr>
        <p:spPr>
          <a:xfrm>
            <a:off x="1046011" y="1332510"/>
            <a:ext cx="771190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3.1. Detection and Alignment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67D613DF-730F-6CAF-7806-A54C9443A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FE512-1499-8517-F323-894E611F72EF}"/>
              </a:ext>
            </a:extLst>
          </p:cNvPr>
          <p:cNvSpPr txBox="1"/>
          <p:nvPr/>
        </p:nvSpPr>
        <p:spPr>
          <a:xfrm>
            <a:off x="1101426" y="2285437"/>
            <a:ext cx="10253741" cy="105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오픈소스 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Detection </a:t>
            </a: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모듈만 사용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b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</a:b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</a:t>
            </a: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예시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:</a:t>
            </a: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2500" dirty="0" err="1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OpenCv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, </a:t>
            </a:r>
            <a:r>
              <a:rPr lang="en-US" altLang="ko-KR" sz="2500" dirty="0" err="1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Ssd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, </a:t>
            </a:r>
            <a:r>
              <a:rPr lang="en-US" altLang="ko-KR" sz="2500" dirty="0" err="1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MtCnn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, </a:t>
            </a:r>
            <a:r>
              <a:rPr lang="en-US" altLang="ko-KR" sz="2500" dirty="0" err="1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Dlib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, </a:t>
            </a:r>
            <a:r>
              <a:rPr lang="en-US" altLang="ko-KR" sz="2500" dirty="0" err="1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RetinaFace</a:t>
            </a: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등</a:t>
            </a:r>
            <a:r>
              <a:rPr lang="en-US" altLang="ko-KR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D3013-FF6A-F80F-F811-07A359723E55}"/>
              </a:ext>
            </a:extLst>
          </p:cNvPr>
          <p:cNvSpPr txBox="1"/>
          <p:nvPr/>
        </p:nvSpPr>
        <p:spPr>
          <a:xfrm>
            <a:off x="1101426" y="3555426"/>
            <a:ext cx="10253741" cy="55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모듈들의 역할은 얼굴 탐지 및 결과값 </a:t>
            </a:r>
            <a:r>
              <a:rPr lang="ko-KR" altLang="en-US" sz="2500" dirty="0" err="1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부스팅</a:t>
            </a: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방지</a:t>
            </a:r>
            <a:endParaRPr lang="en-US" altLang="ko-KR" sz="2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3BF51-CCA3-636F-5DBE-DACDEFA3F122}"/>
              </a:ext>
            </a:extLst>
          </p:cNvPr>
          <p:cNvSpPr txBox="1"/>
          <p:nvPr/>
        </p:nvSpPr>
        <p:spPr>
          <a:xfrm>
            <a:off x="1101426" y="4477986"/>
            <a:ext cx="10253741" cy="55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탐지 후 눈 위치로 직각 삼각형 생성 및 정면 이미지로 보정</a:t>
            </a:r>
            <a:endParaRPr lang="en-US" altLang="ko-KR" sz="25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2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BBDE6-0792-2574-4CD5-53B2D3572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2BD0EB-0597-0284-B49E-887AC2086E44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3.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Pipeline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B5527E77-290B-8DB4-8D15-3FF5F7BBFA85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B10BE-9D93-14A2-669E-FA29C064849B}"/>
              </a:ext>
            </a:extLst>
          </p:cNvPr>
          <p:cNvSpPr txBox="1"/>
          <p:nvPr/>
        </p:nvSpPr>
        <p:spPr>
          <a:xfrm>
            <a:off x="1046011" y="1332510"/>
            <a:ext cx="771190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3.1. Detection and Alignment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78517BE8-5272-2D2C-32FD-ACDAE39F4A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19E0234-D28C-7013-9D39-C3C13D0B4D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E27700-52B2-D2B9-1116-860F91D5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93" y="1979867"/>
            <a:ext cx="4539916" cy="47340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F7A839-3A3A-AB42-2206-FFDE1C058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14" y="2433004"/>
            <a:ext cx="4295202" cy="11733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47A14B-BF73-3714-5ECC-58866381E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49" y="4203587"/>
            <a:ext cx="4851558" cy="10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6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0520E-33BA-941B-F335-D61A0B807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C0C50F-31C8-4703-8449-555AF75A2DCD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3.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Pipeline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03123BBF-BCAF-BFD5-369A-659F6C71572E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CC4DDD-9380-7045-20D8-FC72C16A7D40}"/>
              </a:ext>
            </a:extLst>
          </p:cNvPr>
          <p:cNvSpPr txBox="1"/>
          <p:nvPr/>
        </p:nvSpPr>
        <p:spPr>
          <a:xfrm>
            <a:off x="1046011" y="1332510"/>
            <a:ext cx="771190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3.1. Detection and Alignment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F3DB798D-8FF7-36A6-97F7-29BF6E201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7C08CA8-5B88-3C6E-FFA0-9F4F9794F9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67095D-093F-13FA-4894-576541A9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43" y="3597181"/>
            <a:ext cx="4295202" cy="11733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545EBF-945C-923C-2E8F-EC3B1B4C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088" y="1945005"/>
            <a:ext cx="4477746" cy="447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5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E9F1-70DF-251C-8E40-9FD95C288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8CAA1C-0E64-AF73-6580-9B79E9341D7A}"/>
              </a:ext>
            </a:extLst>
          </p:cNvPr>
          <p:cNvSpPr txBox="1"/>
          <p:nvPr/>
        </p:nvSpPr>
        <p:spPr>
          <a:xfrm>
            <a:off x="836832" y="533535"/>
            <a:ext cx="816492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3.</a:t>
            </a:r>
            <a:r>
              <a:rPr lang="ko-KR" altLang="en-US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Pipeline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31EA565B-F774-F56F-6527-4435A7F0E25D}"/>
              </a:ext>
            </a:extLst>
          </p:cNvPr>
          <p:cNvSpPr/>
          <p:nvPr/>
        </p:nvSpPr>
        <p:spPr>
          <a:xfrm>
            <a:off x="913237" y="1353495"/>
            <a:ext cx="10365525" cy="5007305"/>
          </a:xfrm>
          <a:prstGeom prst="roundRect">
            <a:avLst>
              <a:gd name="adj" fmla="val 8199"/>
            </a:avLst>
          </a:prstGeom>
          <a:solidFill>
            <a:schemeClr val="bg1"/>
          </a:solidFill>
          <a:ln>
            <a:noFill/>
          </a:ln>
          <a:effectLst>
            <a:outerShdw blurRad="254000" dist="152400" dir="2700000" sx="67000" sy="67000" algn="tl" rotWithShape="0">
              <a:srgbClr val="455E95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50689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CB2F0-2860-2D39-8AF5-2C9C1850A57C}"/>
              </a:ext>
            </a:extLst>
          </p:cNvPr>
          <p:cNvSpPr txBox="1"/>
          <p:nvPr/>
        </p:nvSpPr>
        <p:spPr>
          <a:xfrm>
            <a:off x="1046011" y="1332510"/>
            <a:ext cx="7711909" cy="6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3.1. Detection and Alignment</a:t>
            </a:r>
            <a:endParaRPr lang="ko-KR" altLang="en-US" sz="3000" dirty="0">
              <a:solidFill>
                <a:srgbClr val="455E95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F3D0BEEB-4BE2-A568-A111-939D9B71B1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6034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7E2219-3B4F-684A-9650-0E37D7CF3FE7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B5EBA60-406C-AE01-FE23-8B91622A0F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F22CD9-F7F9-8A5C-0BE2-84219F27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89" y="3727434"/>
            <a:ext cx="4857600" cy="1069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0C8F8C-4964-AAEA-FDC5-E94C8B78F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056" y="1889050"/>
            <a:ext cx="4469921" cy="44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14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4110</TotalTime>
  <Words>762</Words>
  <Application>Microsoft Macintosh PowerPoint</Application>
  <PresentationFormat>와이드스크린</PresentationFormat>
  <Paragraphs>153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ONE 모바일고딕 Title</vt:lpstr>
      <vt:lpstr>ONE Mobile Title</vt:lpstr>
      <vt:lpstr>국립박물관문화재단클래식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.</dc:creator>
  <cp:lastModifiedBy>손준서</cp:lastModifiedBy>
  <cp:revision>96</cp:revision>
  <dcterms:created xsi:type="dcterms:W3CDTF">2024-09-19T02:18:42Z</dcterms:created>
  <dcterms:modified xsi:type="dcterms:W3CDTF">2025-01-13T02:51:12Z</dcterms:modified>
</cp:coreProperties>
</file>